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</p:sldMasterIdLst>
  <p:notesMasterIdLst>
    <p:notesMasterId r:id="rId29"/>
  </p:notesMasterIdLst>
  <p:sldIdLst>
    <p:sldId id="276" r:id="rId2"/>
    <p:sldId id="277" r:id="rId3"/>
    <p:sldId id="313" r:id="rId4"/>
    <p:sldId id="285" r:id="rId5"/>
    <p:sldId id="283" r:id="rId6"/>
    <p:sldId id="284" r:id="rId7"/>
    <p:sldId id="312" r:id="rId8"/>
    <p:sldId id="294" r:id="rId9"/>
    <p:sldId id="287" r:id="rId10"/>
    <p:sldId id="289" r:id="rId11"/>
    <p:sldId id="290" r:id="rId12"/>
    <p:sldId id="304" r:id="rId13"/>
    <p:sldId id="305" r:id="rId14"/>
    <p:sldId id="306" r:id="rId15"/>
    <p:sldId id="297" r:id="rId16"/>
    <p:sldId id="298" r:id="rId17"/>
    <p:sldId id="299" r:id="rId18"/>
    <p:sldId id="307" r:id="rId19"/>
    <p:sldId id="308" r:id="rId20"/>
    <p:sldId id="309" r:id="rId21"/>
    <p:sldId id="300" r:id="rId22"/>
    <p:sldId id="301" r:id="rId23"/>
    <p:sldId id="292" r:id="rId24"/>
    <p:sldId id="302" r:id="rId25"/>
    <p:sldId id="303" r:id="rId26"/>
    <p:sldId id="310" r:id="rId27"/>
    <p:sldId id="27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796976-CC10-4F22-9328-0EDF3BFC7A36}" type="datetimeFigureOut">
              <a:rPr lang="en-US" smtClean="0"/>
              <a:t>4/16/2023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CDC44C-1E8B-4F4F-AD28-BF69A3F9BA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026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9832D89-B7F2-03B1-4C6C-4086BB10AAF3}"/>
              </a:ext>
            </a:extLst>
          </p:cNvPr>
          <p:cNvSpPr/>
          <p:nvPr userDrawn="1"/>
        </p:nvSpPr>
        <p:spPr>
          <a:xfrm>
            <a:off x="0" y="4279769"/>
            <a:ext cx="11201400" cy="257823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5B027938-A4BE-1403-DF36-FE499C342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620" y="345412"/>
            <a:ext cx="3657607" cy="205740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87E7F18-A97B-A099-CA9B-D2EDC5D85E5E}"/>
              </a:ext>
            </a:extLst>
          </p:cNvPr>
          <p:cNvSpPr/>
          <p:nvPr/>
        </p:nvSpPr>
        <p:spPr>
          <a:xfrm>
            <a:off x="0" y="4279769"/>
            <a:ext cx="11201400" cy="257823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A8C66C-96EC-FB82-3548-9D80DD4989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0" y="5725612"/>
            <a:ext cx="10616467" cy="553998"/>
          </a:xfrm>
        </p:spPr>
        <p:txBody>
          <a:bodyPr anchor="b"/>
          <a:lstStyle>
            <a:lvl1pPr algn="l">
              <a:defRPr sz="3600" spc="2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14D7BC-B319-EC8B-9BC7-5C2AD2103E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60" y="6299857"/>
            <a:ext cx="10616467" cy="36693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Avenir Next LT Pro Light" panose="020B03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CEC61A2-B627-76A1-B7AC-4A53A687E9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49689" y="3375163"/>
            <a:ext cx="3532538" cy="767490"/>
          </a:xfr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800"/>
              </a:spcBef>
              <a:buNone/>
              <a:defRPr sz="1200" b="0"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dirty="0"/>
              <a:t>[Presenter’s name &amp; contact information]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dirty="0"/>
              <a:t>[Presenter’s name &amp; contact information]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dirty="0"/>
              <a:t>[Presenter’s name &amp; contact information]</a:t>
            </a:r>
          </a:p>
          <a:p>
            <a:pPr lvl="0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9A57196-E694-EE07-D8D4-F8ED623A3424}"/>
              </a:ext>
            </a:extLst>
          </p:cNvPr>
          <p:cNvSpPr/>
          <p:nvPr/>
        </p:nvSpPr>
        <p:spPr>
          <a:xfrm>
            <a:off x="11277600" y="0"/>
            <a:ext cx="91440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DE8CBBDC-77F1-86E1-A006-FBAE9226C9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620" y="345412"/>
            <a:ext cx="3657607" cy="205740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675710F-28A3-DCE5-79E4-3F3380318738}"/>
              </a:ext>
            </a:extLst>
          </p:cNvPr>
          <p:cNvSpPr/>
          <p:nvPr userDrawn="1"/>
        </p:nvSpPr>
        <p:spPr>
          <a:xfrm>
            <a:off x="11277600" y="0"/>
            <a:ext cx="91440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65503FC-AE74-424F-5D3B-1C83635340B7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65759" y="365759"/>
            <a:ext cx="5120640" cy="5120640"/>
          </a:xfrm>
          <a:solidFill>
            <a:schemeClr val="tx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486539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87CAE-2EBA-8A79-1C16-AC45251A4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3217" y="365760"/>
            <a:ext cx="5486400" cy="54864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EB9FE3-50D4-9716-5A94-966882134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C78BE-0C23-4698-BC5A-793C21BE540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15585D7-9522-6DE6-AA96-E6E21F97FC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760" y="365760"/>
            <a:ext cx="5064079" cy="984885"/>
          </a:xfrm>
        </p:spPr>
        <p:txBody>
          <a:bodyPr anchor="t"/>
          <a:lstStyle>
            <a:lvl1pPr>
              <a:lnSpc>
                <a:spcPct val="10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99ACE3D-9E1E-94F3-EA3E-6CD1FEFD777C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364693" y="1512654"/>
            <a:ext cx="5064079" cy="4339506"/>
          </a:xfrm>
        </p:spPr>
        <p:txBody>
          <a:bodyPr lIns="0" tIns="0" rIns="0" bIns="0"/>
          <a:lstStyle>
            <a:lvl1pPr marL="0" indent="0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64634FFF-F64F-EAD4-E4FB-DED71A4A52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4693" y="6222420"/>
            <a:ext cx="7598004" cy="449040"/>
          </a:xfrm>
        </p:spPr>
        <p:txBody>
          <a:bodyPr lIns="0" anchor="ctr">
            <a:normAutofit/>
          </a:bodyPr>
          <a:lstStyle>
            <a:lvl1pPr marL="0" indent="0" algn="l">
              <a:buNone/>
              <a:defRPr sz="1200" cap="all" spc="300" baseline="0">
                <a:solidFill>
                  <a:schemeClr val="bg1"/>
                </a:solidFill>
                <a:latin typeface="Avenir Next LT Pro Light" panose="020B0304020202020204" pitchFamily="34" charset="0"/>
              </a:defRPr>
            </a:lvl1pPr>
          </a:lstStyle>
          <a:p>
            <a:pPr lvl="0"/>
            <a:r>
              <a:rPr lang="en-US" dirty="0"/>
              <a:t>INSERT PRESENTATION TITLE [PLACEHOLDER]</a:t>
            </a:r>
          </a:p>
        </p:txBody>
      </p:sp>
    </p:spTree>
    <p:extLst>
      <p:ext uri="{BB962C8B-B14F-4D97-AF65-F5344CB8AC3E}">
        <p14:creationId xmlns:p14="http://schemas.microsoft.com/office/powerpoint/2010/main" val="34350832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lf Pictur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5181778-8277-5393-39CB-7DA712F57603}"/>
              </a:ext>
            </a:extLst>
          </p:cNvPr>
          <p:cNvSpPr/>
          <p:nvPr/>
        </p:nvSpPr>
        <p:spPr>
          <a:xfrm>
            <a:off x="0" y="5943600"/>
            <a:ext cx="11201400" cy="914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3B57737A-E11D-69AB-7470-C1D91D93D8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902" y="6130142"/>
            <a:ext cx="1255043" cy="54131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F69C96E-FAD8-97A4-6387-0E6D49F6F674}"/>
              </a:ext>
            </a:extLst>
          </p:cNvPr>
          <p:cNvSpPr/>
          <p:nvPr/>
        </p:nvSpPr>
        <p:spPr>
          <a:xfrm>
            <a:off x="11277600" y="5943602"/>
            <a:ext cx="9144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9C9A03-B12B-0002-EEFA-EDA935B75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" y="368606"/>
            <a:ext cx="4365594" cy="984885"/>
          </a:xfrm>
        </p:spPr>
        <p:txBody>
          <a:bodyPr anchor="t"/>
          <a:lstStyle>
            <a:lvl1pPr>
              <a:lnSpc>
                <a:spcPct val="100000"/>
              </a:lnSpc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6ADF82-B1F9-0059-8468-97414B6D21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13145" y="-11313"/>
            <a:ext cx="5863473" cy="5863473"/>
          </a:xfrm>
          <a:solidFill>
            <a:schemeClr val="tx1"/>
          </a:solidFill>
        </p:spPr>
        <p:txBody>
          <a:bodyPr anchor="t">
            <a:normAutofit/>
          </a:bodyPr>
          <a:lstStyle>
            <a:lvl1pPr marL="0" indent="0" algn="ctr">
              <a:buNone/>
              <a:defRPr sz="2000" i="0">
                <a:solidFill>
                  <a:schemeClr val="accent2">
                    <a:lumMod val="20000"/>
                    <a:lumOff val="80000"/>
                  </a:schemeClr>
                </a:solidFill>
                <a:latin typeface="Avenir Next LT Pro Demi" panose="020B07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7D8B6B-2FF4-C93F-DD1B-581BEB519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C78BE-0C23-4698-BC5A-793C21BE54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C88A6C4-13E6-5BF6-3DA8-681A05CBA6F5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364693" y="2022312"/>
            <a:ext cx="4365594" cy="3829847"/>
          </a:xfrm>
        </p:spPr>
        <p:txBody>
          <a:bodyPr lIns="0" tIns="0" rIns="0" bIns="0"/>
          <a:lstStyle>
            <a:lvl1pPr marL="285750" indent="-285750">
              <a:lnSpc>
                <a:spcPct val="125000"/>
              </a:lnSpc>
              <a:buFont typeface="Wingdings" panose="05000000000000000000" pitchFamily="2" charset="2"/>
              <a:buChar char="§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3B77C867-EF5E-3863-6C13-FFEC2F648154}"/>
              </a:ext>
            </a:extLst>
          </p:cNvPr>
          <p:cNvSpPr txBox="1">
            <a:spLocks/>
          </p:cNvSpPr>
          <p:nvPr/>
        </p:nvSpPr>
        <p:spPr>
          <a:xfrm rot="5400000">
            <a:off x="9039147" y="2836895"/>
            <a:ext cx="5391306" cy="44904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000" kern="1200" spc="300">
                <a:solidFill>
                  <a:schemeClr val="bg1">
                    <a:lumMod val="75000"/>
                  </a:schemeClr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200" dirty="0"/>
              <a:t>LINEAR LIGHT THAT LASTS.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90D5044E-F155-8E7F-C7DD-18AFEDEE5F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4693" y="6222420"/>
            <a:ext cx="7598004" cy="449040"/>
          </a:xfrm>
        </p:spPr>
        <p:txBody>
          <a:bodyPr lIns="0" anchor="ctr">
            <a:normAutofit/>
          </a:bodyPr>
          <a:lstStyle>
            <a:lvl1pPr marL="0" indent="0" algn="l">
              <a:buNone/>
              <a:defRPr sz="1200" cap="all" spc="300" baseline="0">
                <a:solidFill>
                  <a:schemeClr val="bg1"/>
                </a:solidFill>
                <a:latin typeface="Avenir Next LT Pro Light" panose="020B0304020202020204" pitchFamily="34" charset="0"/>
              </a:defRPr>
            </a:lvl1pPr>
          </a:lstStyle>
          <a:p>
            <a:pPr lvl="0"/>
            <a:r>
              <a:rPr lang="en-US" dirty="0"/>
              <a:t>INSERT PRESENTATION TITLE [PLACEHOLDER]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505242-299E-47EF-A3A3-B9B5FB5787E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4694" y="1353491"/>
            <a:ext cx="4365594" cy="276999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8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>
                <a:latin typeface="+mj-lt"/>
              </a:rPr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557103"/>
      </p:ext>
    </p:extLst>
  </p:cSld>
  <p:clrMapOvr>
    <a:masterClrMapping/>
  </p:clrMapOvr>
  <p:transition spd="slow">
    <p:push dir="u"/>
  </p:transition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Slid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5181778-8277-5393-39CB-7DA712F57603}"/>
              </a:ext>
            </a:extLst>
          </p:cNvPr>
          <p:cNvSpPr/>
          <p:nvPr/>
        </p:nvSpPr>
        <p:spPr>
          <a:xfrm>
            <a:off x="0" y="5943600"/>
            <a:ext cx="11201400" cy="914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3B57737A-E11D-69AB-7470-C1D91D93D8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902" y="6130142"/>
            <a:ext cx="1255043" cy="54131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F69C96E-FAD8-97A4-6387-0E6D49F6F674}"/>
              </a:ext>
            </a:extLst>
          </p:cNvPr>
          <p:cNvSpPr/>
          <p:nvPr/>
        </p:nvSpPr>
        <p:spPr>
          <a:xfrm>
            <a:off x="11277600" y="5943602"/>
            <a:ext cx="9144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6ADF82-B1F9-0059-8468-97414B6D21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" y="-11313"/>
            <a:ext cx="11176618" cy="5863473"/>
          </a:xfrm>
          <a:solidFill>
            <a:schemeClr val="tx1"/>
          </a:solidFill>
        </p:spPr>
        <p:txBody>
          <a:bodyPr anchor="t">
            <a:normAutofit/>
          </a:bodyPr>
          <a:lstStyle>
            <a:lvl1pPr marL="0" indent="0" algn="ctr">
              <a:buNone/>
              <a:defRPr sz="2000" i="0">
                <a:solidFill>
                  <a:schemeClr val="accent2">
                    <a:lumMod val="20000"/>
                    <a:lumOff val="80000"/>
                  </a:schemeClr>
                </a:solidFill>
                <a:latin typeface="Avenir Next LT Pro Demi" panose="020B07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7D8B6B-2FF4-C93F-DD1B-581BEB519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C78BE-0C23-4698-BC5A-793C21BE54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3B77C867-EF5E-3863-6C13-FFEC2F648154}"/>
              </a:ext>
            </a:extLst>
          </p:cNvPr>
          <p:cNvSpPr txBox="1">
            <a:spLocks/>
          </p:cNvSpPr>
          <p:nvPr/>
        </p:nvSpPr>
        <p:spPr>
          <a:xfrm rot="5400000">
            <a:off x="9039147" y="2836895"/>
            <a:ext cx="5391306" cy="44904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000" kern="1200" spc="300">
                <a:solidFill>
                  <a:schemeClr val="bg1">
                    <a:lumMod val="75000"/>
                  </a:schemeClr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200" dirty="0"/>
              <a:t>LINEAR LIGHT THAT LASTS.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90D5044E-F155-8E7F-C7DD-18AFEDEE5F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4693" y="6222420"/>
            <a:ext cx="7598004" cy="449040"/>
          </a:xfrm>
        </p:spPr>
        <p:txBody>
          <a:bodyPr lIns="0" anchor="ctr">
            <a:normAutofit/>
          </a:bodyPr>
          <a:lstStyle>
            <a:lvl1pPr marL="0" indent="0" algn="l">
              <a:buNone/>
              <a:defRPr sz="1200" cap="all" spc="300" baseline="0">
                <a:solidFill>
                  <a:schemeClr val="bg1"/>
                </a:solidFill>
                <a:latin typeface="Avenir Next LT Pro Light" panose="020B0304020202020204" pitchFamily="34" charset="0"/>
              </a:defRPr>
            </a:lvl1pPr>
          </a:lstStyle>
          <a:p>
            <a:pPr lvl="0"/>
            <a:r>
              <a:rPr lang="en-US" dirty="0"/>
              <a:t>INSERT PRESENTATION TITLE [PLACEHOLDER]</a:t>
            </a:r>
          </a:p>
        </p:txBody>
      </p:sp>
    </p:spTree>
    <p:extLst>
      <p:ext uri="{BB962C8B-B14F-4D97-AF65-F5344CB8AC3E}">
        <p14:creationId xmlns:p14="http://schemas.microsoft.com/office/powerpoint/2010/main" val="369099116"/>
      </p:ext>
    </p:extLst>
  </p:cSld>
  <p:clrMapOvr>
    <a:masterClrMapping/>
  </p:clrMapOvr>
  <p:transition spd="slow">
    <p:push dir="u"/>
  </p:transition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galler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99694-D07E-CAFA-D7F0-3B6F076CF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693" y="365760"/>
            <a:ext cx="10589252" cy="49244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B3D517-0C1A-0B49-5BDE-83A9A61135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C78BE-0C23-4698-BC5A-793C21BE54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14">
            <a:extLst>
              <a:ext uri="{FF2B5EF4-FFF2-40B4-BE49-F238E27FC236}">
                <a16:creationId xmlns:a16="http://schemas.microsoft.com/office/drawing/2014/main" id="{5C971739-26B1-4938-7268-3602E4B00039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4961660" y="1018417"/>
            <a:ext cx="2377440" cy="2377440"/>
          </a:xfrm>
          <a:solidFill>
            <a:schemeClr val="tx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D64A58EA-14A3-17C6-9CAA-F388213B3110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-1" y="1018416"/>
            <a:ext cx="4850315" cy="4850315"/>
          </a:xfrm>
          <a:solidFill>
            <a:schemeClr val="tx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5" name="Picture Placeholder 14">
            <a:extLst>
              <a:ext uri="{FF2B5EF4-FFF2-40B4-BE49-F238E27FC236}">
                <a16:creationId xmlns:a16="http://schemas.microsoft.com/office/drawing/2014/main" id="{7110137A-53EA-0C77-A51C-28E3AF2B26C3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4951150" y="3491292"/>
            <a:ext cx="3751416" cy="2377440"/>
          </a:xfrm>
          <a:solidFill>
            <a:schemeClr val="tx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Picture Placeholder 14">
            <a:extLst>
              <a:ext uri="{FF2B5EF4-FFF2-40B4-BE49-F238E27FC236}">
                <a16:creationId xmlns:a16="http://schemas.microsoft.com/office/drawing/2014/main" id="{CD0610BD-F589-95FE-9A82-6429CB094DBD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450446" y="1018417"/>
            <a:ext cx="3730612" cy="2377440"/>
          </a:xfrm>
          <a:solidFill>
            <a:schemeClr val="tx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Picture Placeholder 14">
            <a:extLst>
              <a:ext uri="{FF2B5EF4-FFF2-40B4-BE49-F238E27FC236}">
                <a16:creationId xmlns:a16="http://schemas.microsoft.com/office/drawing/2014/main" id="{ACAF7E3E-49AD-46A2-A276-638768765BCC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8803618" y="3491292"/>
            <a:ext cx="2377440" cy="2377440"/>
          </a:xfrm>
          <a:solidFill>
            <a:schemeClr val="tx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5B9EC90A-87C7-3958-8F53-46306D998E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4693" y="6222420"/>
            <a:ext cx="7598004" cy="449040"/>
          </a:xfrm>
        </p:spPr>
        <p:txBody>
          <a:bodyPr lIns="0" anchor="ctr">
            <a:normAutofit/>
          </a:bodyPr>
          <a:lstStyle>
            <a:lvl1pPr marL="0" indent="0" algn="l">
              <a:buNone/>
              <a:defRPr sz="1200" cap="all" spc="300" baseline="0">
                <a:solidFill>
                  <a:schemeClr val="bg1"/>
                </a:solidFill>
                <a:latin typeface="Avenir Next LT Pro Light" panose="020B0304020202020204" pitchFamily="34" charset="0"/>
              </a:defRPr>
            </a:lvl1pPr>
          </a:lstStyle>
          <a:p>
            <a:pPr lvl="0"/>
            <a:r>
              <a:rPr lang="en-US" dirty="0"/>
              <a:t>INSERT PRESENTATION TITLE [PLACEHOLDER]</a:t>
            </a:r>
          </a:p>
        </p:txBody>
      </p:sp>
    </p:spTree>
    <p:extLst>
      <p:ext uri="{BB962C8B-B14F-4D97-AF65-F5344CB8AC3E}">
        <p14:creationId xmlns:p14="http://schemas.microsoft.com/office/powerpoint/2010/main" val="39232462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61BD49-C8C6-79B5-A205-E8A684CB7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C78BE-0C23-4698-BC5A-793C21BE540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22D370B4-63CF-E716-5FB1-A12FFDDBFE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4693" y="6222420"/>
            <a:ext cx="7598004" cy="449040"/>
          </a:xfrm>
        </p:spPr>
        <p:txBody>
          <a:bodyPr lIns="0" anchor="ctr">
            <a:normAutofit/>
          </a:bodyPr>
          <a:lstStyle>
            <a:lvl1pPr marL="0" indent="0" algn="l">
              <a:buNone/>
              <a:defRPr sz="1200" cap="all" spc="300" baseline="0">
                <a:solidFill>
                  <a:schemeClr val="bg1"/>
                </a:solidFill>
                <a:latin typeface="Avenir Next LT Pro Light" panose="020B0304020202020204" pitchFamily="34" charset="0"/>
              </a:defRPr>
            </a:lvl1pPr>
          </a:lstStyle>
          <a:p>
            <a:pPr lvl="0"/>
            <a:r>
              <a:rPr lang="en-US" dirty="0"/>
              <a:t>INSERT PRESENTATION TITLE [PLACEHOLDER]</a:t>
            </a:r>
          </a:p>
        </p:txBody>
      </p:sp>
    </p:spTree>
    <p:extLst>
      <p:ext uri="{BB962C8B-B14F-4D97-AF65-F5344CB8AC3E}">
        <p14:creationId xmlns:p14="http://schemas.microsoft.com/office/powerpoint/2010/main" val="230354889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3267D4-70EE-94DF-DB7A-04BFDC0D73B5}"/>
              </a:ext>
            </a:extLst>
          </p:cNvPr>
          <p:cNvSpPr/>
          <p:nvPr userDrawn="1"/>
        </p:nvSpPr>
        <p:spPr>
          <a:xfrm>
            <a:off x="11277600" y="5943600"/>
            <a:ext cx="9144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2BA3BD-2BAB-DDD4-5B0D-6D322C97F92E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0"/>
            <a:ext cx="112014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334615-7D2D-69B6-FEDB-C55F1C2F9EF6}"/>
              </a:ext>
            </a:extLst>
          </p:cNvPr>
          <p:cNvSpPr/>
          <p:nvPr/>
        </p:nvSpPr>
        <p:spPr>
          <a:xfrm>
            <a:off x="11277600" y="5943600"/>
            <a:ext cx="9144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9AE71B-A8DC-97E7-740E-D87A0F4DFC66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112014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C6E993-1432-DA40-E198-7E41AB4838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C78BE-0C23-4698-BC5A-793C21BE540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8D5BBC02-BE6D-9DD1-45AC-79CE8CEDC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902" y="6130142"/>
            <a:ext cx="1255043" cy="541318"/>
          </a:xfrm>
          <a:prstGeom prst="rect">
            <a:avLst/>
          </a:prstGeom>
        </p:spPr>
      </p:pic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4A7E0B64-B464-13A6-81F6-369A099A67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4693" y="6222420"/>
            <a:ext cx="7598004" cy="449040"/>
          </a:xfrm>
        </p:spPr>
        <p:txBody>
          <a:bodyPr lIns="0" anchor="ctr">
            <a:normAutofit/>
          </a:bodyPr>
          <a:lstStyle>
            <a:lvl1pPr marL="0" indent="0" algn="l">
              <a:buNone/>
              <a:defRPr sz="1200" cap="all" spc="300" baseline="0">
                <a:solidFill>
                  <a:schemeClr val="bg1"/>
                </a:solidFill>
                <a:latin typeface="Avenir Next LT Pro Light" panose="020B0304020202020204" pitchFamily="34" charset="0"/>
              </a:defRPr>
            </a:lvl1pPr>
          </a:lstStyle>
          <a:p>
            <a:pPr lvl="0"/>
            <a:r>
              <a:rPr lang="en-US" dirty="0"/>
              <a:t>INSERT PRESENTATION TITLE [PLACEHOLDER]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F99A8289-B7D4-A60A-4B0F-FF1DDCABA5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902" y="6130142"/>
            <a:ext cx="1255043" cy="54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3516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2334615-7D2D-69B6-FEDB-C55F1C2F9EF6}"/>
              </a:ext>
            </a:extLst>
          </p:cNvPr>
          <p:cNvSpPr/>
          <p:nvPr/>
        </p:nvSpPr>
        <p:spPr>
          <a:xfrm>
            <a:off x="11277600" y="5943600"/>
            <a:ext cx="9144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9AE71B-A8DC-97E7-740E-D87A0F4DFC66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112014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C6E993-1432-DA40-E198-7E41AB4838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C78BE-0C23-4698-BC5A-793C21BE540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8D5BBC02-BE6D-9DD1-45AC-79CE8CEDC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902" y="6130142"/>
            <a:ext cx="1255043" cy="541318"/>
          </a:xfrm>
          <a:prstGeom prst="rect">
            <a:avLst/>
          </a:prstGeom>
        </p:spPr>
      </p:pic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4A7E0B64-B464-13A6-81F6-369A099A67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4693" y="6222420"/>
            <a:ext cx="7598004" cy="449040"/>
          </a:xfrm>
        </p:spPr>
        <p:txBody>
          <a:bodyPr lIns="0" anchor="ctr">
            <a:normAutofit/>
          </a:bodyPr>
          <a:lstStyle>
            <a:lvl1pPr marL="0" indent="0" algn="l">
              <a:buNone/>
              <a:defRPr sz="1200" cap="all" spc="300" baseline="0">
                <a:solidFill>
                  <a:schemeClr val="bg1"/>
                </a:solidFill>
                <a:latin typeface="Avenir Next LT Pro Light" panose="020B0304020202020204" pitchFamily="34" charset="0"/>
              </a:defRPr>
            </a:lvl1pPr>
          </a:lstStyle>
          <a:p>
            <a:pPr lvl="0"/>
            <a:r>
              <a:rPr lang="en-US" dirty="0"/>
              <a:t>INSERT PRESENTATION TITLE [PLACEHOLDER]</a:t>
            </a:r>
          </a:p>
        </p:txBody>
      </p:sp>
    </p:spTree>
    <p:extLst>
      <p:ext uri="{BB962C8B-B14F-4D97-AF65-F5344CB8AC3E}">
        <p14:creationId xmlns:p14="http://schemas.microsoft.com/office/powerpoint/2010/main" val="35818548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hit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98985616-DBB1-DA6B-FBF3-C446FC4D1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125" y="3827613"/>
            <a:ext cx="4414343" cy="248306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E30AEC4-E67E-823B-E9E6-DB5771E5E02C}"/>
              </a:ext>
            </a:extLst>
          </p:cNvPr>
          <p:cNvSpPr/>
          <p:nvPr/>
        </p:nvSpPr>
        <p:spPr>
          <a:xfrm>
            <a:off x="11277600" y="0"/>
            <a:ext cx="91440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B70128-5695-FC5C-C032-58F2343A1D6F}"/>
              </a:ext>
            </a:extLst>
          </p:cNvPr>
          <p:cNvSpPr txBox="1"/>
          <p:nvPr/>
        </p:nvSpPr>
        <p:spPr>
          <a:xfrm>
            <a:off x="1097280" y="731520"/>
            <a:ext cx="6896650" cy="523220"/>
          </a:xfrm>
          <a:prstGeom prst="rect">
            <a:avLst/>
          </a:prstGeom>
          <a:noFill/>
        </p:spPr>
        <p:txBody>
          <a:bodyPr wrap="square" lIns="0" tIns="0" rIns="0" bIns="91440" rtlCol="0">
            <a:spAutoFit/>
          </a:bodyPr>
          <a:lstStyle/>
          <a:p>
            <a:r>
              <a:rPr lang="en-US" sz="2800" b="1" cap="all" spc="500" baseline="0" dirty="0">
                <a:solidFill>
                  <a:schemeClr val="tx2"/>
                </a:solidFill>
                <a:latin typeface="+mn-lt"/>
              </a:rPr>
              <a:t>Thank you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9841B4B4-9C1A-31D6-69D2-452B747145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7280" y="1429407"/>
            <a:ext cx="4483713" cy="2440637"/>
          </a:xfrm>
        </p:spPr>
        <p:txBody>
          <a:bodyPr lIns="0" tIns="0" rIns="0" bIns="0" numCol="1" spcCol="9144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[Presenter’s name and contact info]</a:t>
            </a:r>
          </a:p>
          <a:p>
            <a:pPr lvl="0"/>
            <a:r>
              <a:rPr lang="en-US" dirty="0"/>
              <a:t>[Presenter’s name and contact info]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dirty="0"/>
              <a:t>[Presenter’s name and contact info]</a:t>
            </a:r>
          </a:p>
        </p:txBody>
      </p:sp>
      <p:pic>
        <p:nvPicPr>
          <p:cNvPr id="3" name="Picture 2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042826D4-8F83-0BD2-83C9-4711F0FF6C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4239376"/>
            <a:ext cx="1015299" cy="7445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84D63A-3C4C-0DB9-D63E-7FCC97367F1E}"/>
              </a:ext>
            </a:extLst>
          </p:cNvPr>
          <p:cNvSpPr txBox="1"/>
          <p:nvPr/>
        </p:nvSpPr>
        <p:spPr>
          <a:xfrm>
            <a:off x="1097281" y="5502768"/>
            <a:ext cx="2791548" cy="80791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1050" dirty="0"/>
              <a:t>All of G&amp;G’s products are engineered, tested, manufactured, assembled &amp; shipped from our headquarters in Clifton Park, New York. We are proud to say 100% of our products are Buy American Act compliant.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0DE3D6-8DBC-87F2-4FFB-E4EA131C390A}"/>
              </a:ext>
            </a:extLst>
          </p:cNvPr>
          <p:cNvSpPr txBox="1"/>
          <p:nvPr/>
        </p:nvSpPr>
        <p:spPr>
          <a:xfrm>
            <a:off x="1097280" y="5133436"/>
            <a:ext cx="3154823" cy="369332"/>
          </a:xfrm>
          <a:prstGeom prst="rect">
            <a:avLst/>
          </a:prstGeom>
          <a:noFill/>
        </p:spPr>
        <p:txBody>
          <a:bodyPr wrap="square" lIns="0" tIns="0" rIns="0" bIns="91440" rtlCol="0">
            <a:spAutoFit/>
          </a:bodyPr>
          <a:lstStyle/>
          <a:p>
            <a:r>
              <a:rPr lang="en-US" b="1" dirty="0"/>
              <a:t>Proudly Made in the USA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54A1BB-5718-E408-C0B1-BC3B48665637}"/>
              </a:ext>
            </a:extLst>
          </p:cNvPr>
          <p:cNvSpPr/>
          <p:nvPr userDrawn="1"/>
        </p:nvSpPr>
        <p:spPr>
          <a:xfrm>
            <a:off x="11277600" y="0"/>
            <a:ext cx="91440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7F1BDD-AB07-6802-5709-6D547E2AB090}"/>
              </a:ext>
            </a:extLst>
          </p:cNvPr>
          <p:cNvSpPr txBox="1"/>
          <p:nvPr userDrawn="1"/>
        </p:nvSpPr>
        <p:spPr>
          <a:xfrm>
            <a:off x="1097280" y="731520"/>
            <a:ext cx="6896650" cy="523220"/>
          </a:xfrm>
          <a:prstGeom prst="rect">
            <a:avLst/>
          </a:prstGeom>
          <a:noFill/>
        </p:spPr>
        <p:txBody>
          <a:bodyPr wrap="square" lIns="0" tIns="0" rIns="0" bIns="91440" rtlCol="0">
            <a:spAutoFit/>
          </a:bodyPr>
          <a:lstStyle/>
          <a:p>
            <a:r>
              <a:rPr lang="en-US" sz="2800" b="1" cap="all" spc="500" baseline="0" dirty="0">
                <a:solidFill>
                  <a:schemeClr val="tx2"/>
                </a:solidFill>
                <a:latin typeface="+mn-lt"/>
              </a:rPr>
              <a:t>Thank you</a:t>
            </a:r>
          </a:p>
        </p:txBody>
      </p:sp>
      <p:pic>
        <p:nvPicPr>
          <p:cNvPr id="12" name="Picture 11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B6C94DE9-0D89-52FF-2017-27D5F083F7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4239376"/>
            <a:ext cx="1015299" cy="74455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BAA2B85-B2C5-49D6-1DF2-949993DBC552}"/>
              </a:ext>
            </a:extLst>
          </p:cNvPr>
          <p:cNvSpPr txBox="1"/>
          <p:nvPr userDrawn="1"/>
        </p:nvSpPr>
        <p:spPr>
          <a:xfrm>
            <a:off x="1097281" y="5502768"/>
            <a:ext cx="2791548" cy="80791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1050" dirty="0"/>
              <a:t>All of G&amp;G’s products are engineered, tested, manufactured, assembled &amp; shipped from our headquarters in Clifton Park, New York. We are proud to say 100% of our products are Buy American Act compliant.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11F8FF-957D-8CEA-307D-3459637A2052}"/>
              </a:ext>
            </a:extLst>
          </p:cNvPr>
          <p:cNvSpPr txBox="1"/>
          <p:nvPr userDrawn="1"/>
        </p:nvSpPr>
        <p:spPr>
          <a:xfrm>
            <a:off x="1097280" y="5133436"/>
            <a:ext cx="3154823" cy="369332"/>
          </a:xfrm>
          <a:prstGeom prst="rect">
            <a:avLst/>
          </a:prstGeom>
          <a:noFill/>
        </p:spPr>
        <p:txBody>
          <a:bodyPr wrap="square" lIns="0" tIns="0" rIns="0" bIns="91440" rtlCol="0">
            <a:spAutoFit/>
          </a:bodyPr>
          <a:lstStyle/>
          <a:p>
            <a:r>
              <a:rPr lang="en-US" b="1" dirty="0"/>
              <a:t>Proudly Made in the USA</a:t>
            </a:r>
          </a:p>
        </p:txBody>
      </p:sp>
    </p:spTree>
    <p:extLst>
      <p:ext uri="{BB962C8B-B14F-4D97-AF65-F5344CB8AC3E}">
        <p14:creationId xmlns:p14="http://schemas.microsoft.com/office/powerpoint/2010/main" val="41650151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B43FEC8-F0CA-BA68-D892-E48BDD2CED82}"/>
              </a:ext>
            </a:extLst>
          </p:cNvPr>
          <p:cNvSpPr/>
          <p:nvPr userDrawn="1"/>
        </p:nvSpPr>
        <p:spPr>
          <a:xfrm>
            <a:off x="11276073" y="0"/>
            <a:ext cx="91440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4FC587-64BC-FB4B-1B3F-AA64066F61B9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0"/>
            <a:ext cx="112014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D6D775-9302-7FA0-502F-E10B1570D5F0}"/>
              </a:ext>
            </a:extLst>
          </p:cNvPr>
          <p:cNvSpPr/>
          <p:nvPr/>
        </p:nvSpPr>
        <p:spPr>
          <a:xfrm>
            <a:off x="11276073" y="0"/>
            <a:ext cx="91440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A7584F-B83B-1293-8DF2-DA1B4E5A3232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112014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69C5D1E-CD03-A3E4-991F-74362052D7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7279" y="1754330"/>
            <a:ext cx="9413607" cy="3779204"/>
          </a:xfrm>
        </p:spPr>
        <p:txBody>
          <a:bodyPr lIns="0" tIns="0" rIns="0" bIns="0" numCol="2" spcCol="9144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None/>
              <a:defRPr sz="2800" spc="8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2364143-4228-988D-478A-82BEF5870141}"/>
              </a:ext>
            </a:extLst>
          </p:cNvPr>
          <p:cNvSpPr txBox="1"/>
          <p:nvPr/>
        </p:nvSpPr>
        <p:spPr>
          <a:xfrm>
            <a:off x="1097280" y="1097280"/>
            <a:ext cx="6896650" cy="400110"/>
          </a:xfrm>
          <a:prstGeom prst="rect">
            <a:avLst/>
          </a:prstGeom>
          <a:noFill/>
        </p:spPr>
        <p:txBody>
          <a:bodyPr wrap="square" lIns="0" tIns="0" rIns="0" bIns="91440" rtlCol="0">
            <a:spAutoFit/>
          </a:bodyPr>
          <a:lstStyle/>
          <a:p>
            <a:r>
              <a:rPr lang="en-US" sz="2000" b="0" cap="all" spc="500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contents</a:t>
            </a:r>
          </a:p>
        </p:txBody>
      </p:sp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5DFE4848-A450-8401-C8CD-AE825D6872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902" y="6130142"/>
            <a:ext cx="1255043" cy="541318"/>
          </a:xfrm>
          <a:prstGeom prst="rect">
            <a:avLst/>
          </a:prstGeom>
        </p:spPr>
      </p:pic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1F0F6DAD-8D62-0CE1-87A1-1494B4B687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4693" y="6222420"/>
            <a:ext cx="7598004" cy="449040"/>
          </a:xfrm>
        </p:spPr>
        <p:txBody>
          <a:bodyPr lIns="0" anchor="ctr">
            <a:normAutofit/>
          </a:bodyPr>
          <a:lstStyle>
            <a:lvl1pPr marL="0" indent="0" algn="l">
              <a:buNone/>
              <a:defRPr sz="1200" cap="all" spc="300" baseline="0">
                <a:solidFill>
                  <a:schemeClr val="bg1"/>
                </a:solidFill>
                <a:latin typeface="Avenir Next LT Pro Light" panose="020B0304020202020204" pitchFamily="34" charset="0"/>
              </a:defRPr>
            </a:lvl1pPr>
          </a:lstStyle>
          <a:p>
            <a:pPr lvl="0"/>
            <a:r>
              <a:rPr lang="en-US" dirty="0"/>
              <a:t>INSERT PRESENTATION TITLE [PLACEHOLDER]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2EEA08C-9C6B-3E7D-5D4A-C2E25D5EB3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1546" y="6130142"/>
            <a:ext cx="586509" cy="5413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>
                <a:solidFill>
                  <a:schemeClr val="tx2"/>
                </a:solidFill>
                <a:latin typeface="Avenir Next LT Pro Demi" panose="020B0704020202020204" pitchFamily="34" charset="0"/>
              </a:defRPr>
            </a:lvl1pPr>
          </a:lstStyle>
          <a:p>
            <a:fld id="{5A4C78BE-0C23-4698-BC5A-793C21BE54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5DACFA-D9B9-F0C1-78CF-4127063B442B}"/>
              </a:ext>
            </a:extLst>
          </p:cNvPr>
          <p:cNvSpPr txBox="1"/>
          <p:nvPr userDrawn="1"/>
        </p:nvSpPr>
        <p:spPr>
          <a:xfrm>
            <a:off x="1097280" y="1097280"/>
            <a:ext cx="6896650" cy="400110"/>
          </a:xfrm>
          <a:prstGeom prst="rect">
            <a:avLst/>
          </a:prstGeom>
          <a:noFill/>
        </p:spPr>
        <p:txBody>
          <a:bodyPr wrap="square" lIns="0" tIns="0" rIns="0" bIns="91440" rtlCol="0">
            <a:spAutoFit/>
          </a:bodyPr>
          <a:lstStyle/>
          <a:p>
            <a:r>
              <a:rPr lang="en-US" sz="2000" b="0" cap="all" spc="500" baseline="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contents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C534551-4ADB-42C0-65F2-6685A9158B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902" y="6130142"/>
            <a:ext cx="1255043" cy="54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266832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BF4788-BA55-4B52-7053-630647CB3BCF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0"/>
            <a:ext cx="112014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EF688A-893E-8736-0F5F-2F43ED64B63D}"/>
              </a:ext>
            </a:extLst>
          </p:cNvPr>
          <p:cNvSpPr/>
          <p:nvPr userDrawn="1"/>
        </p:nvSpPr>
        <p:spPr>
          <a:xfrm>
            <a:off x="11277600" y="0"/>
            <a:ext cx="914400" cy="68580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65A0BB-F83A-1651-8B4C-5165A1C90DF8}"/>
              </a:ext>
            </a:extLst>
          </p:cNvPr>
          <p:cNvSpPr/>
          <p:nvPr/>
        </p:nvSpPr>
        <p:spPr>
          <a:xfrm>
            <a:off x="11277600" y="5943602"/>
            <a:ext cx="9144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9AE71B-A8DC-97E7-740E-D87A0F4DFC66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112014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27D9A5-3109-4451-5CDD-3AFA73B82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1097280"/>
            <a:ext cx="9413606" cy="1477328"/>
          </a:xfrm>
        </p:spPr>
        <p:txBody>
          <a:bodyPr/>
          <a:lstStyle>
            <a:lvl1pPr>
              <a:defRPr sz="4800" b="1" spc="5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C6E993-1432-DA40-E198-7E41AB4838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A4C78BE-0C23-4698-BC5A-793C21BE540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8D5BBC02-BE6D-9DD1-45AC-79CE8CEDC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902" y="6130142"/>
            <a:ext cx="1255043" cy="541318"/>
          </a:xfrm>
          <a:prstGeom prst="rect">
            <a:avLst/>
          </a:prstGeom>
        </p:spPr>
      </p:pic>
      <p:sp>
        <p:nvSpPr>
          <p:cNvPr id="5" name="Text Placeholder 19">
            <a:extLst>
              <a:ext uri="{FF2B5EF4-FFF2-40B4-BE49-F238E27FC236}">
                <a16:creationId xmlns:a16="http://schemas.microsoft.com/office/drawing/2014/main" id="{51D25E76-8FE6-F2A3-F22D-EDA9F79A62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7279" y="2656573"/>
            <a:ext cx="9413607" cy="1645920"/>
          </a:xfrm>
        </p:spPr>
        <p:txBody>
          <a:bodyPr lIns="0" tIns="0" rIns="0" bIns="0" numCol="2" spcCol="9144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69E7264E-D188-CEB9-9F93-45A79F4BC0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4693" y="6222420"/>
            <a:ext cx="7598004" cy="449040"/>
          </a:xfrm>
        </p:spPr>
        <p:txBody>
          <a:bodyPr lIns="0" anchor="ctr">
            <a:normAutofit/>
          </a:bodyPr>
          <a:lstStyle>
            <a:lvl1pPr marL="0" indent="0" algn="l">
              <a:buNone/>
              <a:defRPr sz="1200" cap="all" spc="300" baseline="0">
                <a:solidFill>
                  <a:schemeClr val="bg1"/>
                </a:solidFill>
                <a:latin typeface="Avenir Next LT Pro Light" panose="020B0304020202020204" pitchFamily="34" charset="0"/>
              </a:defRPr>
            </a:lvl1pPr>
          </a:lstStyle>
          <a:p>
            <a:pPr lvl="0"/>
            <a:r>
              <a:rPr lang="en-US" dirty="0"/>
              <a:t>INSERT PRESENTATION TITLE [PLACEHOLDER]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62BF170A-0C74-0D90-66BA-313EDCA644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902" y="6130142"/>
            <a:ext cx="1255043" cy="54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9956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E65A0BB-F83A-1651-8B4C-5165A1C90DF8}"/>
              </a:ext>
            </a:extLst>
          </p:cNvPr>
          <p:cNvSpPr/>
          <p:nvPr/>
        </p:nvSpPr>
        <p:spPr>
          <a:xfrm>
            <a:off x="11277600" y="0"/>
            <a:ext cx="914400" cy="68580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9AE71B-A8DC-97E7-740E-D87A0F4DFC66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112014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27D9A5-3109-4451-5CDD-3AFA73B82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1097280"/>
            <a:ext cx="9413606" cy="1477328"/>
          </a:xfrm>
        </p:spPr>
        <p:txBody>
          <a:bodyPr/>
          <a:lstStyle>
            <a:lvl1pPr>
              <a:defRPr sz="4800" b="1" spc="5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C6E993-1432-DA40-E198-7E41AB4838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A4C78BE-0C23-4698-BC5A-793C21BE540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8D5BBC02-BE6D-9DD1-45AC-79CE8CEDC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902" y="6130142"/>
            <a:ext cx="1255043" cy="541318"/>
          </a:xfrm>
          <a:prstGeom prst="rect">
            <a:avLst/>
          </a:prstGeom>
        </p:spPr>
      </p:pic>
      <p:sp>
        <p:nvSpPr>
          <p:cNvPr id="5" name="Text Placeholder 19">
            <a:extLst>
              <a:ext uri="{FF2B5EF4-FFF2-40B4-BE49-F238E27FC236}">
                <a16:creationId xmlns:a16="http://schemas.microsoft.com/office/drawing/2014/main" id="{51D25E76-8FE6-F2A3-F22D-EDA9F79A62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7279" y="2656573"/>
            <a:ext cx="9413607" cy="1645920"/>
          </a:xfrm>
        </p:spPr>
        <p:txBody>
          <a:bodyPr lIns="0" tIns="0" rIns="0" bIns="0" numCol="2" spcCol="9144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69E7264E-D188-CEB9-9F93-45A79F4BC0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4693" y="6222420"/>
            <a:ext cx="7598004" cy="449040"/>
          </a:xfrm>
        </p:spPr>
        <p:txBody>
          <a:bodyPr lIns="0" anchor="ctr">
            <a:normAutofit/>
          </a:bodyPr>
          <a:lstStyle>
            <a:lvl1pPr marL="0" indent="0" algn="l">
              <a:buNone/>
              <a:defRPr sz="1200" cap="all" spc="300" baseline="0">
                <a:solidFill>
                  <a:schemeClr val="bg1"/>
                </a:solidFill>
                <a:latin typeface="Avenir Next LT Pro Light" panose="020B0304020202020204" pitchFamily="34" charset="0"/>
              </a:defRPr>
            </a:lvl1pPr>
          </a:lstStyle>
          <a:p>
            <a:pPr lvl="0"/>
            <a:r>
              <a:rPr lang="en-US" dirty="0"/>
              <a:t>INSERT PRESENTATION TITLE [PLACEHOLDER]</a:t>
            </a:r>
          </a:p>
        </p:txBody>
      </p:sp>
    </p:spTree>
    <p:extLst>
      <p:ext uri="{BB962C8B-B14F-4D97-AF65-F5344CB8AC3E}">
        <p14:creationId xmlns:p14="http://schemas.microsoft.com/office/powerpoint/2010/main" val="1283642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70FE8-7166-8C1A-C154-9A0008E53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693" y="1005840"/>
            <a:ext cx="10589252" cy="4531575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01363A-6A0C-8CA6-C04C-53BF564A1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C78BE-0C23-4698-BC5A-793C21BE540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21E8DB3-B7EC-CF9A-3666-584AEEF7F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693" y="365760"/>
            <a:ext cx="10589252" cy="49244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69C0F0F3-2E6B-FA46-12E2-D774580DED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4693" y="6230512"/>
            <a:ext cx="7598004" cy="449040"/>
          </a:xfrm>
        </p:spPr>
        <p:txBody>
          <a:bodyPr lIns="0" anchor="ctr">
            <a:normAutofit/>
          </a:bodyPr>
          <a:lstStyle>
            <a:lvl1pPr marL="0" indent="0" algn="l">
              <a:buNone/>
              <a:defRPr sz="1200" cap="all" spc="300" baseline="0">
                <a:solidFill>
                  <a:schemeClr val="bg1"/>
                </a:solidFill>
                <a:latin typeface="Avenir Next LT Pro Light" panose="020B0304020202020204" pitchFamily="34" charset="0"/>
              </a:defRPr>
            </a:lvl1pPr>
          </a:lstStyle>
          <a:p>
            <a:pPr lvl="0"/>
            <a:r>
              <a:rPr lang="en-US" dirty="0"/>
              <a:t>INSERT PRESENTATION TITLE [PLACEHOLDER]</a:t>
            </a:r>
          </a:p>
        </p:txBody>
      </p:sp>
    </p:spTree>
    <p:extLst>
      <p:ext uri="{BB962C8B-B14F-4D97-AF65-F5344CB8AC3E}">
        <p14:creationId xmlns:p14="http://schemas.microsoft.com/office/powerpoint/2010/main" val="846238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 w/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70FE8-7166-8C1A-C154-9A0008E53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693" y="1554480"/>
            <a:ext cx="10589252" cy="4189935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01363A-6A0C-8CA6-C04C-53BF564A1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C78BE-0C23-4698-BC5A-793C21BE540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21E8DB3-B7EC-CF9A-3666-584AEEF7F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693" y="365760"/>
            <a:ext cx="10589252" cy="49244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410606-B976-249F-78F4-55BA75C833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4693" y="890123"/>
            <a:ext cx="10227781" cy="390001"/>
          </a:xfr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>
                <a:latin typeface="+mj-lt"/>
              </a:rPr>
              <a:t>Subtitle</a:t>
            </a:r>
            <a:endParaRPr lang="en-US" dirty="0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F89BF84B-FBB3-2CC8-25FA-77DBB31E04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4693" y="6222420"/>
            <a:ext cx="7598004" cy="449040"/>
          </a:xfrm>
        </p:spPr>
        <p:txBody>
          <a:bodyPr lIns="0" anchor="ctr">
            <a:normAutofit/>
          </a:bodyPr>
          <a:lstStyle>
            <a:lvl1pPr marL="0" indent="0" algn="l">
              <a:buNone/>
              <a:defRPr sz="1200" cap="all" spc="300" baseline="0">
                <a:solidFill>
                  <a:schemeClr val="bg1"/>
                </a:solidFill>
                <a:latin typeface="Avenir Next LT Pro Light" panose="020B0304020202020204" pitchFamily="34" charset="0"/>
              </a:defRPr>
            </a:lvl1pPr>
          </a:lstStyle>
          <a:p>
            <a:pPr lvl="0"/>
            <a:r>
              <a:rPr lang="en-US" dirty="0"/>
              <a:t>INSERT PRESENTATION TITLE [PLACEHOLDER]</a:t>
            </a:r>
          </a:p>
        </p:txBody>
      </p:sp>
    </p:spTree>
    <p:extLst>
      <p:ext uri="{BB962C8B-B14F-4D97-AF65-F5344CB8AC3E}">
        <p14:creationId xmlns:p14="http://schemas.microsoft.com/office/powerpoint/2010/main" val="231846841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17926-5F39-DFBA-1F61-BCB426747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693" y="365760"/>
            <a:ext cx="10589252" cy="49244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954CD-784C-8A47-FA27-FFE12768A9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4693" y="1005840"/>
            <a:ext cx="5181600" cy="4351338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093D04-724F-9BE1-E693-1E16F0B20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52160" y="1005840"/>
            <a:ext cx="5181600" cy="4351338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FD9414-668B-3550-E775-E7283E46E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/>
            </a:lvl1pPr>
          </a:lstStyle>
          <a:p>
            <a:fld id="{5A4C78BE-0C23-4698-BC5A-793C21BE54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63F6AFE5-B121-DA97-C00A-15C2729212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4693" y="6222420"/>
            <a:ext cx="7598004" cy="449040"/>
          </a:xfrm>
        </p:spPr>
        <p:txBody>
          <a:bodyPr lIns="0" anchor="ctr">
            <a:normAutofit/>
          </a:bodyPr>
          <a:lstStyle>
            <a:lvl1pPr marL="0" indent="0" algn="l">
              <a:buNone/>
              <a:defRPr sz="1200" cap="all" spc="300" baseline="0">
                <a:solidFill>
                  <a:schemeClr val="bg1"/>
                </a:solidFill>
                <a:latin typeface="Avenir Next LT Pro Light" panose="020B0304020202020204" pitchFamily="34" charset="0"/>
              </a:defRPr>
            </a:lvl1pPr>
          </a:lstStyle>
          <a:p>
            <a:pPr lvl="0"/>
            <a:r>
              <a:rPr lang="en-US" dirty="0"/>
              <a:t>INSERT PRESENTATION TITLE [PLACEHOLDER]</a:t>
            </a:r>
          </a:p>
        </p:txBody>
      </p:sp>
    </p:spTree>
    <p:extLst>
      <p:ext uri="{BB962C8B-B14F-4D97-AF65-F5344CB8AC3E}">
        <p14:creationId xmlns:p14="http://schemas.microsoft.com/office/powerpoint/2010/main" val="2233434083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53EC6-A957-AF34-5683-9A38ED0F7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365126"/>
            <a:ext cx="10515600" cy="49244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C41970-E2D1-C651-E615-3F058199C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5760" y="1005840"/>
            <a:ext cx="5157787" cy="709838"/>
          </a:xfrm>
        </p:spPr>
        <p:txBody>
          <a:bodyPr lIns="0" anchor="b" anchorCtr="0"/>
          <a:lstStyle>
            <a:lvl1pPr marL="0" indent="0">
              <a:buNone/>
              <a:defRPr sz="2400" b="0">
                <a:solidFill>
                  <a:schemeClr val="tx2"/>
                </a:solidFill>
                <a:latin typeface="Avenir Next LT Pro Demi" panose="020B07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F17F60-1094-53A7-326F-9149E8D21F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5760" y="1829752"/>
            <a:ext cx="5157787" cy="3887573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5D234B-BA04-3D3A-CBF8-DDE5B84488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52160" y="1005840"/>
            <a:ext cx="5183188" cy="709838"/>
          </a:xfrm>
        </p:spPr>
        <p:txBody>
          <a:bodyPr lIns="0" anchor="b" anchorCtr="0"/>
          <a:lstStyle>
            <a:lvl1pPr marL="0" indent="0">
              <a:buNone/>
              <a:defRPr sz="2400" b="0">
                <a:solidFill>
                  <a:schemeClr val="tx2"/>
                </a:solidFill>
                <a:latin typeface="Avenir Next LT Pro Demi" panose="020B07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C4634B-FD03-355D-B52A-F7AB0BDA76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52160" y="1829752"/>
            <a:ext cx="5183188" cy="3887573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580D2C-6886-2D0D-A2FD-13D968944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C78BE-0C23-4698-BC5A-793C21BE540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8DFD3BDD-78C4-FC5C-9DA7-C758317E17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4693" y="6222420"/>
            <a:ext cx="7598004" cy="449040"/>
          </a:xfrm>
        </p:spPr>
        <p:txBody>
          <a:bodyPr lIns="0" anchor="ctr">
            <a:normAutofit/>
          </a:bodyPr>
          <a:lstStyle>
            <a:lvl1pPr marL="0" indent="0" algn="l">
              <a:buNone/>
              <a:defRPr sz="1200" cap="all" spc="300" baseline="0">
                <a:solidFill>
                  <a:schemeClr val="bg1"/>
                </a:solidFill>
                <a:latin typeface="Avenir Next LT Pro Light" panose="020B0304020202020204" pitchFamily="34" charset="0"/>
              </a:defRPr>
            </a:lvl1pPr>
          </a:lstStyle>
          <a:p>
            <a:pPr lvl="0"/>
            <a:r>
              <a:rPr lang="en-US" dirty="0"/>
              <a:t>INSERT PRESENTATION TITLE [PLACEHOLDER]</a:t>
            </a:r>
          </a:p>
        </p:txBody>
      </p:sp>
    </p:spTree>
    <p:extLst>
      <p:ext uri="{BB962C8B-B14F-4D97-AF65-F5344CB8AC3E}">
        <p14:creationId xmlns:p14="http://schemas.microsoft.com/office/powerpoint/2010/main" val="64889281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54366-DFDE-B3E8-56FA-0852AC96D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693" y="365760"/>
            <a:ext cx="10589252" cy="49244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4981EE-B69E-6D06-15E1-53169890C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C78BE-0C23-4698-BC5A-793C21BE540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3BE4035E-6BA1-DCD4-5A3E-46DE073DDB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4693" y="6222420"/>
            <a:ext cx="7598004" cy="449040"/>
          </a:xfrm>
        </p:spPr>
        <p:txBody>
          <a:bodyPr lIns="0" anchor="ctr">
            <a:normAutofit/>
          </a:bodyPr>
          <a:lstStyle>
            <a:lvl1pPr marL="0" indent="0" algn="l">
              <a:buNone/>
              <a:defRPr sz="1200" cap="all" spc="300" baseline="0">
                <a:solidFill>
                  <a:schemeClr val="bg1"/>
                </a:solidFill>
                <a:latin typeface="Avenir Next LT Pro Light" panose="020B0304020202020204" pitchFamily="34" charset="0"/>
              </a:defRPr>
            </a:lvl1pPr>
          </a:lstStyle>
          <a:p>
            <a:pPr lvl="0"/>
            <a:r>
              <a:rPr lang="en-US" dirty="0"/>
              <a:t>INSERT PRESENTATION TITLE [PLACEHOLDER]</a:t>
            </a:r>
          </a:p>
        </p:txBody>
      </p:sp>
    </p:spTree>
    <p:extLst>
      <p:ext uri="{BB962C8B-B14F-4D97-AF65-F5344CB8AC3E}">
        <p14:creationId xmlns:p14="http://schemas.microsoft.com/office/powerpoint/2010/main" val="75146796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F55F627-DC6C-BCAA-9BDC-DF3BE27A916E}"/>
              </a:ext>
            </a:extLst>
          </p:cNvPr>
          <p:cNvSpPr/>
          <p:nvPr userDrawn="1"/>
        </p:nvSpPr>
        <p:spPr>
          <a:xfrm>
            <a:off x="0" y="5943600"/>
            <a:ext cx="11201400" cy="914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4C5CFB9-B78B-73C4-0E2B-2B5A5B95B884}"/>
              </a:ext>
            </a:extLst>
          </p:cNvPr>
          <p:cNvSpPr/>
          <p:nvPr/>
        </p:nvSpPr>
        <p:spPr>
          <a:xfrm>
            <a:off x="0" y="5943600"/>
            <a:ext cx="11201400" cy="914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B21599-CC61-E711-D362-D9E1C5E94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693" y="365760"/>
            <a:ext cx="10589252" cy="49244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6A70AB-2FBF-7523-46DD-74777ECE67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4693" y="1005840"/>
            <a:ext cx="10589252" cy="4531575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7" name="Picture 36" descr="Logo&#10;&#10;Description automatically generated">
            <a:extLst>
              <a:ext uri="{FF2B5EF4-FFF2-40B4-BE49-F238E27FC236}">
                <a16:creationId xmlns:a16="http://schemas.microsoft.com/office/drawing/2014/main" id="{2B861023-0F70-0189-EB44-1F47F9039E3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902" y="6130142"/>
            <a:ext cx="1255043" cy="541318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09833DC-CED8-B557-9C4F-9739DD9E4B0F}"/>
              </a:ext>
            </a:extLst>
          </p:cNvPr>
          <p:cNvSpPr/>
          <p:nvPr/>
        </p:nvSpPr>
        <p:spPr>
          <a:xfrm>
            <a:off x="11277600" y="5943602"/>
            <a:ext cx="9144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ext Placeholder 14">
            <a:extLst>
              <a:ext uri="{FF2B5EF4-FFF2-40B4-BE49-F238E27FC236}">
                <a16:creationId xmlns:a16="http://schemas.microsoft.com/office/drawing/2014/main" id="{8A016D5F-029C-9BBB-4C3E-F63FAF5C57DE}"/>
              </a:ext>
            </a:extLst>
          </p:cNvPr>
          <p:cNvSpPr txBox="1">
            <a:spLocks/>
          </p:cNvSpPr>
          <p:nvPr/>
        </p:nvSpPr>
        <p:spPr>
          <a:xfrm rot="5400000">
            <a:off x="9039147" y="2836895"/>
            <a:ext cx="5391306" cy="44904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000" kern="1200" spc="300">
                <a:solidFill>
                  <a:schemeClr val="bg1">
                    <a:lumMod val="75000"/>
                  </a:schemeClr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200" dirty="0"/>
              <a:t>LINEAR LIGHT THAT LASTS.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CE7E5F-BC5A-6082-9EC1-CDAF3E5F26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1546" y="6130142"/>
            <a:ext cx="586509" cy="5413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>
                <a:solidFill>
                  <a:schemeClr val="tx2"/>
                </a:solidFill>
                <a:latin typeface="Avenir Next LT Pro Demi" panose="020B0704020202020204" pitchFamily="34" charset="0"/>
              </a:defRPr>
            </a:lvl1pPr>
          </a:lstStyle>
          <a:p>
            <a:fld id="{5A4C78BE-0C23-4698-BC5A-793C21BE54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7804D941-D1BC-B4B4-5159-99307D464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693" y="365760"/>
            <a:ext cx="10589252" cy="49244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9D189C7-9B23-5820-285F-D22F53101A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4693" y="1005840"/>
            <a:ext cx="10589252" cy="4531575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81D5246-B1B5-9BE2-0402-608152710E3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902" y="6130142"/>
            <a:ext cx="1255043" cy="54131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90C4942-A9F4-7F88-4956-157C5A7CCBDB}"/>
              </a:ext>
            </a:extLst>
          </p:cNvPr>
          <p:cNvSpPr/>
          <p:nvPr userDrawn="1"/>
        </p:nvSpPr>
        <p:spPr>
          <a:xfrm>
            <a:off x="11277600" y="5943602"/>
            <a:ext cx="9144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494022DC-7797-1DA6-FE28-EF095D5948E2}"/>
              </a:ext>
            </a:extLst>
          </p:cNvPr>
          <p:cNvSpPr txBox="1">
            <a:spLocks/>
          </p:cNvSpPr>
          <p:nvPr userDrawn="1"/>
        </p:nvSpPr>
        <p:spPr>
          <a:xfrm rot="5400000">
            <a:off x="9039147" y="2836895"/>
            <a:ext cx="5391306" cy="44904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000" kern="1200" spc="300">
                <a:solidFill>
                  <a:schemeClr val="bg1">
                    <a:lumMod val="75000"/>
                  </a:schemeClr>
                </a:solidFill>
                <a:latin typeface="Avenir Next LT Pro Light" panose="020B03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200" dirty="0"/>
              <a:t>LINEAR LIGHT THAT LASTS.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7FDDB52-50F8-508E-E81F-EC358340D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1546" y="6130142"/>
            <a:ext cx="586509" cy="5413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>
                <a:solidFill>
                  <a:schemeClr val="tx2"/>
                </a:solidFill>
                <a:latin typeface="Avenir Next LT Pro Demi" panose="020B0704020202020204" pitchFamily="34" charset="0"/>
              </a:defRPr>
            </a:lvl1pPr>
          </a:lstStyle>
          <a:p>
            <a:fld id="{5A4C78BE-0C23-4698-BC5A-793C21BE54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429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</p:sldLayoutIdLst>
  <p:transition spd="slow">
    <p:push dir="u"/>
  </p:transition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 cap="all" spc="80" baseline="0">
          <a:solidFill>
            <a:schemeClr val="tx2"/>
          </a:solidFill>
          <a:latin typeface="Avenir Next LT Pro" panose="020B05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Avenir Next LT Pro" panose="020B05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Avenir Next LT Pro" panose="020B05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venir Next LT Pro" panose="020B05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venir Next LT Pro" panose="020B05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venir Next LT Pro" panose="020B05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jpeg"/><Relationship Id="rId7" Type="http://schemas.openxmlformats.org/officeDocument/2006/relationships/image" Target="../media/image59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png"/><Relationship Id="rId5" Type="http://schemas.openxmlformats.org/officeDocument/2006/relationships/image" Target="../media/image57.jpg"/><Relationship Id="rId4" Type="http://schemas.openxmlformats.org/officeDocument/2006/relationships/image" Target="../media/image29.jpg"/><Relationship Id="rId9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jpeg"/><Relationship Id="rId5" Type="http://schemas.openxmlformats.org/officeDocument/2006/relationships/image" Target="../media/image69.jpg"/><Relationship Id="rId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4.jpg"/><Relationship Id="rId5" Type="http://schemas.openxmlformats.org/officeDocument/2006/relationships/image" Target="../media/image79.jpeg"/><Relationship Id="rId4" Type="http://schemas.openxmlformats.org/officeDocument/2006/relationships/image" Target="../media/image78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JTTFX71ATBc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92F8A-8908-E965-C452-CD1A4AFFA5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Corporate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90828C-8F08-1BB4-D2CF-3E9F451BEC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Bring light anywhere.</a:t>
            </a:r>
          </a:p>
        </p:txBody>
      </p:sp>
      <p:pic>
        <p:nvPicPr>
          <p:cNvPr id="9" name="Picture Placeholder 8" descr="A picture containing indoor, track, metal, platform&#10;&#10;Description automatically generated">
            <a:extLst>
              <a:ext uri="{FF2B5EF4-FFF2-40B4-BE49-F238E27FC236}">
                <a16:creationId xmlns:a16="http://schemas.microsoft.com/office/drawing/2014/main" id="{C75569FB-6897-69A2-E6D3-DDC9F8474D9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1" r="166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9889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169FF04-9979-9018-5DB5-D2659D31B02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8132" t="194" r="8132"/>
          <a:stretch/>
        </p:blipFill>
        <p:spPr>
          <a:xfrm>
            <a:off x="5313145" y="1"/>
            <a:ext cx="5863473" cy="585216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DE2DCC-F9B1-344D-AACE-EA5B31DEE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C78BE-0C23-4698-BC5A-793C21BE540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94079BD-83BC-FFA9-7EC8-30775B10DEA4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364693" y="2083526"/>
            <a:ext cx="4365594" cy="3599884"/>
          </a:xfrm>
        </p:spPr>
        <p:txBody>
          <a:bodyPr/>
          <a:lstStyle/>
          <a:p>
            <a:r>
              <a:rPr lang="en-US" dirty="0"/>
              <a:t>Extreme protection from water and debris</a:t>
            </a:r>
          </a:p>
          <a:p>
            <a:r>
              <a:rPr lang="en-US" dirty="0"/>
              <a:t>Best-in-class chemical and corrosion resistance</a:t>
            </a:r>
          </a:p>
          <a:p>
            <a:r>
              <a:rPr lang="en-US" dirty="0"/>
              <a:t>High output, high efficiency design—up to 16,000 lumens / 2,000 lumens per foot at up to 160 LPW</a:t>
            </a:r>
          </a:p>
          <a:p>
            <a:r>
              <a:rPr lang="en-US" dirty="0"/>
              <a:t>Linkable design using quick-connect cabling for easier and faster installation</a:t>
            </a:r>
          </a:p>
          <a:p>
            <a:r>
              <a:rPr lang="en-US" dirty="0"/>
              <a:t>Run length up to 80’ of luminaires on a single power supply</a:t>
            </a:r>
          </a:p>
          <a:p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C082107-83D6-C5B1-B34C-A8F0666A18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Corporate overview: bring light anywhere.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8A66DE9-2EEB-EFC1-DA1F-2265280B8D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4693" y="1443379"/>
            <a:ext cx="4365594" cy="640147"/>
          </a:xfrm>
        </p:spPr>
        <p:txBody>
          <a:bodyPr/>
          <a:lstStyle/>
          <a:p>
            <a:r>
              <a:rPr lang="en-US" dirty="0"/>
              <a:t>Low-Profile Linkable IP68/IP69K LED Linear Luminaire for Harsh Environments</a:t>
            </a:r>
          </a:p>
          <a:p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5C6AF1B-E36D-BFF5-7CFB-84F76CA0BF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92" y="365760"/>
            <a:ext cx="1961536" cy="9144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1C3D435-D284-E7F4-0599-BF8C40621A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" t="15299" r="851" b="850"/>
          <a:stretch/>
        </p:blipFill>
        <p:spPr>
          <a:xfrm>
            <a:off x="2326228" y="534442"/>
            <a:ext cx="2986917" cy="64014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59183477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484D4-0F91-2C32-1DC1-24324F2E5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Wpx: harsh environment linear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44D2FC-E778-8536-6392-6B401BD843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C78BE-0C23-4698-BC5A-793C21BE540C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7" name="Picture Placeholder 16" descr="A picture containing text, scene, marketplace, warehouse&#10;&#10;Description automatically generated">
            <a:extLst>
              <a:ext uri="{FF2B5EF4-FFF2-40B4-BE49-F238E27FC236}">
                <a16:creationId xmlns:a16="http://schemas.microsoft.com/office/drawing/2014/main" id="{7141A43F-ED2C-DC07-0DD8-78F8E8F7CE3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6" t="108" r="28808" b="-108"/>
          <a:stretch/>
        </p:blipFill>
        <p:spPr>
          <a:xfrm>
            <a:off x="4961660" y="1018417"/>
            <a:ext cx="2377440" cy="2377440"/>
          </a:xfrm>
        </p:spPr>
      </p:pic>
      <p:pic>
        <p:nvPicPr>
          <p:cNvPr id="14" name="Picture Placeholder 13" descr="A picture containing indoor, metal&#10;&#10;Description automatically generated">
            <a:extLst>
              <a:ext uri="{FF2B5EF4-FFF2-40B4-BE49-F238E27FC236}">
                <a16:creationId xmlns:a16="http://schemas.microsoft.com/office/drawing/2014/main" id="{56D03132-B015-97E6-5286-A647EA1388B3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" b="2454"/>
          <a:stretch>
            <a:fillRect/>
          </a:stretch>
        </p:blipFill>
        <p:spPr/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4E8CF955-F175-ECFA-F4E0-45DB7E9B9B49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/>
          <a:srcRect l="17916" r="1791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C598BFB-0153-7C5A-7ED2-7A2AF195E0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Corporate overview: bring light anywhere.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D86588-7367-AE65-1972-AD8BA7A32176}"/>
              </a:ext>
            </a:extLst>
          </p:cNvPr>
          <p:cNvSpPr/>
          <p:nvPr/>
        </p:nvSpPr>
        <p:spPr>
          <a:xfrm>
            <a:off x="364693" y="1018417"/>
            <a:ext cx="4038342" cy="39113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>
              <a:spcAft>
                <a:spcPts val="400"/>
              </a:spcAft>
            </a:pPr>
            <a:r>
              <a:rPr lang="en-US" b="1" dirty="0">
                <a:solidFill>
                  <a:schemeClr val="tx2"/>
                </a:solidFill>
                <a:latin typeface="+mj-lt"/>
              </a:rPr>
              <a:t>Applications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ysClr val="windowText" lastClr="000000"/>
                </a:solidFill>
              </a:rPr>
              <a:t>Car Wash &amp; Detail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ysClr val="windowText" lastClr="000000"/>
                </a:solidFill>
              </a:rPr>
              <a:t>Dairy – Poultry – Swine 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ysClr val="windowText" lastClr="000000"/>
                </a:solidFill>
              </a:rPr>
              <a:t>Agriculture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ysClr val="windowText" lastClr="000000"/>
                </a:solidFill>
              </a:rPr>
              <a:t>Marine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ysClr val="windowText" lastClr="000000"/>
                </a:solidFill>
              </a:rPr>
              <a:t>Food Processing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ysClr val="windowText" lastClr="000000"/>
                </a:solidFill>
              </a:rPr>
              <a:t>Machine Lighting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ysClr val="windowText" lastClr="000000"/>
                </a:solidFill>
              </a:rPr>
              <a:t>Conveyor Lighting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ysClr val="windowText" lastClr="000000"/>
                </a:solidFill>
              </a:rPr>
              <a:t>Cold Storage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ysClr val="windowText" lastClr="000000"/>
                </a:solidFill>
              </a:rPr>
              <a:t>Service &amp; Maintenance Areas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endParaRPr lang="en-US" dirty="0">
              <a:solidFill>
                <a:sysClr val="windowText" lastClr="000000"/>
              </a:solidFill>
            </a:endParaRPr>
          </a:p>
          <a:p>
            <a:pPr>
              <a:spcAft>
                <a:spcPts val="400"/>
              </a:spcAft>
            </a:pPr>
            <a:r>
              <a:rPr lang="en-US" b="1" dirty="0">
                <a:solidFill>
                  <a:schemeClr val="tx2"/>
                </a:solidFill>
                <a:latin typeface="+mj-lt"/>
              </a:rPr>
              <a:t>Certifications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3B81A6-1E1A-AA8F-1B82-81D408CFB3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795" r="63961" b="12795"/>
          <a:stretch/>
        </p:blipFill>
        <p:spPr>
          <a:xfrm>
            <a:off x="364694" y="4880115"/>
            <a:ext cx="1576250" cy="740598"/>
          </a:xfrm>
          <a:prstGeom prst="rect">
            <a:avLst/>
          </a:prstGeom>
        </p:spPr>
      </p:pic>
      <p:pic>
        <p:nvPicPr>
          <p:cNvPr id="15" name="Picture Placeholder 13">
            <a:extLst>
              <a:ext uri="{FF2B5EF4-FFF2-40B4-BE49-F238E27FC236}">
                <a16:creationId xmlns:a16="http://schemas.microsoft.com/office/drawing/2014/main" id="{C421E803-1798-B374-37B9-DBC6E4F541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0" b="7780"/>
          <a:stretch/>
        </p:blipFill>
        <p:spPr>
          <a:xfrm>
            <a:off x="7429642" y="1015844"/>
            <a:ext cx="3751416" cy="237744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757B0D-2B30-9864-A1B6-25E676DC7A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9" t="-12795" b="12795"/>
          <a:stretch/>
        </p:blipFill>
        <p:spPr>
          <a:xfrm>
            <a:off x="1940944" y="4880115"/>
            <a:ext cx="2121737" cy="74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217860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6E57A1-F86F-017E-40FE-D923E7B14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827" y="573514"/>
            <a:ext cx="3911553" cy="661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169FF04-9979-9018-5DB5-D2659D31B02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0" r="16580"/>
          <a:stretch/>
        </p:blipFill>
        <p:spPr>
          <a:xfrm>
            <a:off x="5313145" y="1"/>
            <a:ext cx="5863473" cy="585216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DE2DCC-F9B1-344D-AACE-EA5B31DEE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C78BE-0C23-4698-BC5A-793C21BE540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94079BD-83BC-FFA9-7EC8-30775B10DEA4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364693" y="2083526"/>
            <a:ext cx="4292216" cy="359988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Linkable luminaires that can be easily connected in long runs using convenient push-and-click connectors</a:t>
            </a:r>
          </a:p>
          <a:p>
            <a:r>
              <a:rPr lang="en-US" dirty="0"/>
              <a:t>Maintenance free driverless design for extreme reliability and lifetime</a:t>
            </a:r>
          </a:p>
          <a:p>
            <a:r>
              <a:rPr lang="en-US" dirty="0"/>
              <a:t>1” low-profile design for installations where space constraints are challenging</a:t>
            </a:r>
          </a:p>
          <a:p>
            <a:r>
              <a:rPr lang="en-US" dirty="0"/>
              <a:t>Seamless, permanently sealed housing provides IP67 ingress protection</a:t>
            </a:r>
          </a:p>
          <a:p>
            <a:r>
              <a:rPr lang="en-US" dirty="0"/>
              <a:t>Available in SO (600 lm/ft) and HO </a:t>
            </a:r>
            <a:br>
              <a:rPr lang="en-US" dirty="0"/>
            </a:br>
            <a:r>
              <a:rPr lang="en-US" dirty="0"/>
              <a:t>(1,000 lm/ft)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C082107-83D6-C5B1-B34C-A8F0666A18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Corporate overview: bring light anywhere.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8A66DE9-2EEB-EFC1-DA1F-2265280B8D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4693" y="1443379"/>
            <a:ext cx="4187713" cy="553998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Low-Profile, Driverless Linkable IP67 LED Linear Luminaire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5C6AF1B-E36D-BFF5-7CFB-84F76CA0B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759" y="365760"/>
            <a:ext cx="176893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151740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00552D-C595-9A04-9AAF-D0442C4B58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66"/>
          <a:stretch/>
        </p:blipFill>
        <p:spPr>
          <a:xfrm>
            <a:off x="295649" y="4983690"/>
            <a:ext cx="3603491" cy="7549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9484D4-0F91-2C32-1DC1-24324F2E5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gpx: general purpose driverless linear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44D2FC-E778-8536-6392-6B401BD843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C78BE-0C23-4698-BC5A-793C21BE540C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7141A43F-ED2C-DC07-0DD8-78F8E8F7CE3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2" t="108" r="27708" b="-108"/>
          <a:stretch/>
        </p:blipFill>
        <p:spPr>
          <a:xfrm>
            <a:off x="4961660" y="1018417"/>
            <a:ext cx="2377440" cy="2377440"/>
          </a:xfr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56D03132-B015-97E6-5286-A647EA1388B3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4" b="2484"/>
          <a:stretch/>
        </p:blipFill>
        <p:spPr>
          <a:xfrm>
            <a:off x="4951150" y="3491292"/>
            <a:ext cx="3751416" cy="2377440"/>
          </a:xfrm>
        </p:spPr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4E8CF955-F175-ECFA-F4E0-45DB7E9B9B49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 rot="5400000">
            <a:off x="8803618" y="3491292"/>
            <a:ext cx="2377440" cy="237744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C598BFB-0153-7C5A-7ED2-7A2AF195E0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Corporate overview: bring light anywhere.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D86588-7367-AE65-1972-AD8BA7A32176}"/>
              </a:ext>
            </a:extLst>
          </p:cNvPr>
          <p:cNvSpPr/>
          <p:nvPr/>
        </p:nvSpPr>
        <p:spPr>
          <a:xfrm>
            <a:off x="364693" y="1018417"/>
            <a:ext cx="4038342" cy="39113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>
              <a:spcAft>
                <a:spcPts val="400"/>
              </a:spcAft>
            </a:pPr>
            <a:r>
              <a:rPr lang="en-US" b="1" dirty="0">
                <a:solidFill>
                  <a:schemeClr val="accent2"/>
                </a:solidFill>
                <a:latin typeface="+mj-lt"/>
              </a:rPr>
              <a:t>Applications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ysClr val="windowText" lastClr="000000"/>
                </a:solidFill>
              </a:rPr>
              <a:t>Awning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ysClr val="windowText" lastClr="000000"/>
                </a:solidFill>
              </a:rPr>
              <a:t>Façade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ysClr val="windowText" lastClr="000000"/>
                </a:solidFill>
              </a:rPr>
              <a:t>Canopy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ysClr val="windowText" lastClr="000000"/>
                </a:solidFill>
              </a:rPr>
              <a:t>Pedestrian Walkways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ysClr val="windowText" lastClr="000000"/>
                </a:solidFill>
              </a:rPr>
              <a:t>Signage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ysClr val="windowText" lastClr="000000"/>
                </a:solidFill>
              </a:rPr>
              <a:t>Coolers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ysClr val="windowText" lastClr="000000"/>
                </a:solidFill>
              </a:rPr>
              <a:t>Car Wash &amp; Detail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ysClr val="windowText" lastClr="000000"/>
                </a:solidFill>
              </a:rPr>
              <a:t>Garages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ysClr val="windowText" lastClr="000000"/>
                </a:solidFill>
              </a:rPr>
              <a:t>Barns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endParaRPr lang="en-US" dirty="0">
              <a:solidFill>
                <a:sysClr val="windowText" lastClr="000000"/>
              </a:solidFill>
            </a:endParaRPr>
          </a:p>
          <a:p>
            <a:pPr>
              <a:spcAft>
                <a:spcPts val="400"/>
              </a:spcAft>
            </a:pPr>
            <a:r>
              <a:rPr lang="en-US" b="1" dirty="0">
                <a:solidFill>
                  <a:schemeClr val="accent2"/>
                </a:solidFill>
                <a:latin typeface="+mj-lt"/>
              </a:rPr>
              <a:t>Certifications</a:t>
            </a:r>
          </a:p>
        </p:txBody>
      </p:sp>
      <p:pic>
        <p:nvPicPr>
          <p:cNvPr id="15" name="Picture Placeholder 13">
            <a:extLst>
              <a:ext uri="{FF2B5EF4-FFF2-40B4-BE49-F238E27FC236}">
                <a16:creationId xmlns:a16="http://schemas.microsoft.com/office/drawing/2014/main" id="{C421E803-1798-B374-37B9-DBC6E4F5412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0" r="25328"/>
          <a:stretch/>
        </p:blipFill>
        <p:spPr>
          <a:xfrm>
            <a:off x="7429642" y="1015844"/>
            <a:ext cx="3751416" cy="237744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205910740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15D38-DA1F-24B8-016D-5312A5622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gpx product design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45E606-7CF2-FB5B-8560-481777923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C78BE-0C23-4698-BC5A-793C21BE540C}" type="slidenum">
              <a:rPr lang="en-US" smtClean="0"/>
              <a:t>14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C806D0-7DDF-6C7A-6929-C5A65AD5C2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Corporate overview: bring light anywhere.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3BE558A-C88F-E869-9E87-6CB56A9C2D05}"/>
              </a:ext>
            </a:extLst>
          </p:cNvPr>
          <p:cNvGrpSpPr/>
          <p:nvPr/>
        </p:nvGrpSpPr>
        <p:grpSpPr>
          <a:xfrm>
            <a:off x="364693" y="1308440"/>
            <a:ext cx="10684043" cy="4026931"/>
            <a:chOff x="753978" y="1822372"/>
            <a:chExt cx="10684043" cy="4026931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29083223-E8F2-522F-0285-7A03863E66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2" t="26640" b="8419"/>
            <a:stretch/>
          </p:blipFill>
          <p:spPr>
            <a:xfrm>
              <a:off x="753978" y="1822372"/>
              <a:ext cx="10684043" cy="4026931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499360C3-78B9-122C-AE22-2E503539B740}"/>
                </a:ext>
              </a:extLst>
            </p:cNvPr>
            <p:cNvSpPr/>
            <p:nvPr/>
          </p:nvSpPr>
          <p:spPr>
            <a:xfrm>
              <a:off x="4533441" y="3673086"/>
              <a:ext cx="696685" cy="696685"/>
            </a:xfrm>
            <a:prstGeom prst="ellipse">
              <a:avLst/>
            </a:prstGeom>
            <a:noFill/>
            <a:ln w="38100">
              <a:solidFill>
                <a:srgbClr val="7E8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99C1D"/>
                </a:solidFill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6C17A7D0-5182-9EEE-B39F-67E5A8782120}"/>
                </a:ext>
              </a:extLst>
            </p:cNvPr>
            <p:cNvSpPr/>
            <p:nvPr/>
          </p:nvSpPr>
          <p:spPr>
            <a:xfrm>
              <a:off x="848611" y="4824631"/>
              <a:ext cx="696685" cy="696685"/>
            </a:xfrm>
            <a:prstGeom prst="ellipse">
              <a:avLst/>
            </a:prstGeom>
            <a:noFill/>
            <a:ln w="38100">
              <a:solidFill>
                <a:srgbClr val="7E8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7E8285"/>
                </a:solidFill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941B8FB-E2B4-05AD-B4C5-8A7854B1BA28}"/>
                </a:ext>
              </a:extLst>
            </p:cNvPr>
            <p:cNvSpPr/>
            <p:nvPr/>
          </p:nvSpPr>
          <p:spPr>
            <a:xfrm>
              <a:off x="9489225" y="2291380"/>
              <a:ext cx="696685" cy="696685"/>
            </a:xfrm>
            <a:prstGeom prst="ellipse">
              <a:avLst/>
            </a:prstGeom>
            <a:noFill/>
            <a:ln w="38100">
              <a:solidFill>
                <a:srgbClr val="7E8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99C1D"/>
                </a:solidFill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738A740D-BEBD-140F-514B-0BFB88844512}"/>
                </a:ext>
              </a:extLst>
            </p:cNvPr>
            <p:cNvSpPr/>
            <p:nvPr/>
          </p:nvSpPr>
          <p:spPr>
            <a:xfrm>
              <a:off x="5372809" y="3442405"/>
              <a:ext cx="696685" cy="696685"/>
            </a:xfrm>
            <a:prstGeom prst="ellipse">
              <a:avLst/>
            </a:prstGeom>
            <a:noFill/>
            <a:ln w="38100">
              <a:solidFill>
                <a:srgbClr val="7E8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99C1D"/>
                </a:solidFill>
              </a:endParaRP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D706AA4-2D22-7C7B-3500-8F03D39C93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54917" y="2999166"/>
              <a:ext cx="8327" cy="83234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86EEFEC-76ED-7ED0-5C59-60DF9ACE1F49}"/>
                </a:ext>
              </a:extLst>
            </p:cNvPr>
            <p:cNvSpPr txBox="1"/>
            <p:nvPr/>
          </p:nvSpPr>
          <p:spPr>
            <a:xfrm>
              <a:off x="1090001" y="3609920"/>
              <a:ext cx="30987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7E8285"/>
                  </a:solidFill>
                  <a:latin typeface="Avenir Next LT Pro Demi" panose="020B0704020202020204" pitchFamily="34" charset="0"/>
                </a:rPr>
                <a:t>Embedded Aluminum Heatsink</a:t>
              </a:r>
              <a:endParaRPr lang="en-US" sz="1200" dirty="0">
                <a:solidFill>
                  <a:srgbClr val="7E8285"/>
                </a:solidFill>
                <a:latin typeface="Avenir Next LT Pro Demi" panose="020B0704020202020204" pitchFamily="34" charset="0"/>
              </a:endParaRPr>
            </a:p>
            <a:p>
              <a:r>
                <a:rPr lang="en-US" sz="1000" dirty="0"/>
                <a:t>Provides maximum cooling for quality, </a:t>
              </a:r>
            </a:p>
            <a:p>
              <a:r>
                <a:rPr lang="en-US" sz="1000" dirty="0"/>
                <a:t>consistency and long lifetimes.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DE18350-1933-B76C-698E-E509F8D23500}"/>
                </a:ext>
              </a:extLst>
            </p:cNvPr>
            <p:cNvSpPr txBox="1"/>
            <p:nvPr/>
          </p:nvSpPr>
          <p:spPr>
            <a:xfrm>
              <a:off x="3345635" y="4939388"/>
              <a:ext cx="30987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7E8285"/>
                  </a:solidFill>
                  <a:latin typeface="Avenir Next LT Pro Demi" panose="020B0704020202020204" pitchFamily="34" charset="0"/>
                </a:rPr>
                <a:t>Maintenance Free Driverless Design</a:t>
              </a:r>
              <a:endParaRPr lang="en-US" sz="1200" dirty="0">
                <a:solidFill>
                  <a:srgbClr val="7E8285"/>
                </a:solidFill>
                <a:latin typeface="Avenir Next LT Pro Demi" panose="020B0704020202020204" pitchFamily="34" charset="0"/>
              </a:endParaRPr>
            </a:p>
            <a:p>
              <a:pPr algn="ctr"/>
              <a:r>
                <a:rPr lang="en-US" sz="1000" dirty="0"/>
                <a:t>Connects directly to AC line voltage without an LED driver for maximum reliability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7FF36984-BBB8-574F-6EB8-BC10C32569F7}"/>
                </a:ext>
              </a:extLst>
            </p:cNvPr>
            <p:cNvCxnSpPr>
              <a:cxnSpLocks/>
            </p:cNvCxnSpPr>
            <p:nvPr/>
          </p:nvCxnSpPr>
          <p:spPr>
            <a:xfrm>
              <a:off x="5721151" y="2861763"/>
              <a:ext cx="0" cy="56786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9196E9F-F19F-D0A3-F3D4-2C9C5A374B77}"/>
                </a:ext>
              </a:extLst>
            </p:cNvPr>
            <p:cNvSpPr txBox="1"/>
            <p:nvPr/>
          </p:nvSpPr>
          <p:spPr>
            <a:xfrm>
              <a:off x="4171751" y="2101591"/>
              <a:ext cx="309879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7E8285"/>
                  </a:solidFill>
                  <a:latin typeface="+mj-lt"/>
                </a:rPr>
                <a:t>Push-and-Click Connectivity</a:t>
              </a:r>
              <a:endParaRPr lang="en-US" sz="1200" dirty="0">
                <a:solidFill>
                  <a:srgbClr val="7E8285"/>
                </a:solidFill>
                <a:latin typeface="+mj-lt"/>
              </a:endParaRPr>
            </a:p>
            <a:p>
              <a:pPr algn="ctr"/>
              <a:r>
                <a:rPr lang="en-US" sz="1000" dirty="0"/>
                <a:t>Secure IP67 connectors allow rapid and convenient installation, connecting either end-to-end or using jumper cables.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5FA4F80-EC8E-F7A6-908E-2CC30C1C065E}"/>
                </a:ext>
              </a:extLst>
            </p:cNvPr>
            <p:cNvSpPr txBox="1"/>
            <p:nvPr/>
          </p:nvSpPr>
          <p:spPr>
            <a:xfrm>
              <a:off x="8299556" y="3862170"/>
              <a:ext cx="309879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7E8285"/>
                  </a:solidFill>
                  <a:latin typeface="+mj-lt"/>
                </a:rPr>
                <a:t>Permanently Sealed, Seamless </a:t>
              </a:r>
            </a:p>
            <a:p>
              <a:pPr algn="ctr"/>
              <a:r>
                <a:rPr lang="en-US" sz="1200" b="1" dirty="0">
                  <a:solidFill>
                    <a:srgbClr val="7E8285"/>
                  </a:solidFill>
                  <a:latin typeface="+mj-lt"/>
                </a:rPr>
                <a:t>Co-polyester Exterior</a:t>
              </a:r>
              <a:endParaRPr lang="en-US" sz="1200" dirty="0">
                <a:solidFill>
                  <a:srgbClr val="7E8285"/>
                </a:solidFill>
                <a:latin typeface="+mj-lt"/>
              </a:endParaRPr>
            </a:p>
            <a:p>
              <a:pPr algn="ctr"/>
              <a:r>
                <a:rPr lang="en-US" sz="1000" dirty="0"/>
                <a:t>IP67 ingress protection and extreme chemical resistance. Single piece enclosure requires no assembly and protects against intrusion of moisture, dust and other combustibles. </a:t>
              </a: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D891C77-3C6D-482A-A970-B41A6A785D55}"/>
                </a:ext>
              </a:extLst>
            </p:cNvPr>
            <p:cNvCxnSpPr>
              <a:cxnSpLocks/>
            </p:cNvCxnSpPr>
            <p:nvPr/>
          </p:nvCxnSpPr>
          <p:spPr>
            <a:xfrm>
              <a:off x="1196953" y="4202121"/>
              <a:ext cx="0" cy="60822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2CD639C-ADC6-39F9-478A-F6EBFE09C0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95035" y="4394443"/>
              <a:ext cx="1" cy="5507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37126857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169FF04-9979-9018-5DB5-D2659D31B02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7" t="8937" r="9957" b="11183"/>
          <a:stretch/>
        </p:blipFill>
        <p:spPr>
          <a:xfrm>
            <a:off x="5313144" y="0"/>
            <a:ext cx="5863473" cy="5852160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08C9E3-CDBE-BE93-9EFE-5CB8C6D593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60"/>
          <a:stretch/>
        </p:blipFill>
        <p:spPr>
          <a:xfrm flipH="1">
            <a:off x="1800123" y="0"/>
            <a:ext cx="3513021" cy="12154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DE2DCC-F9B1-344D-AACE-EA5B31DEE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C78BE-0C23-4698-BC5A-793C21BE540C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94079BD-83BC-FFA9-7EC8-30775B10DEA4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364693" y="2083526"/>
            <a:ext cx="4292216" cy="359988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Seamless, chemical-resistant IP69K housing</a:t>
            </a:r>
          </a:p>
          <a:p>
            <a:r>
              <a:rPr lang="en-US" dirty="0"/>
              <a:t>Lightweight, compact design for </a:t>
            </a:r>
            <a:br>
              <a:rPr lang="en-US" dirty="0"/>
            </a:br>
            <a:r>
              <a:rPr lang="en-US" dirty="0"/>
              <a:t>one-person installation</a:t>
            </a:r>
          </a:p>
          <a:p>
            <a:r>
              <a:rPr lang="en-US" dirty="0"/>
              <a:t>Superior illumination levels up to 20,000 lumens (290 fc at 3’ using standard output, 90 CRI)</a:t>
            </a:r>
          </a:p>
          <a:p>
            <a:r>
              <a:rPr lang="en-US" dirty="0"/>
              <a:t>Market leading efficiency at 130 LPW</a:t>
            </a:r>
          </a:p>
          <a:p>
            <a:r>
              <a:rPr lang="en-US" dirty="0"/>
              <a:t>Best in class lifetime – L70 &gt; 100,000 hours</a:t>
            </a:r>
          </a:p>
          <a:p>
            <a:r>
              <a:rPr lang="en-US" dirty="0"/>
              <a:t>Ideal for hose down and quality inspection stations</a:t>
            </a:r>
          </a:p>
          <a:p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C082107-83D6-C5B1-B34C-A8F0666A18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Corporate overview: bring light anywhere.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8A66DE9-2EEB-EFC1-DA1F-2265280B8D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4693" y="1443379"/>
            <a:ext cx="4365594" cy="553998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Linear Wash Down LED Luminaire for Task Lighting in Food Processing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5C6AF1B-E36D-BFF5-7CFB-84F76CA0B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760" y="365760"/>
            <a:ext cx="1692067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122600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484D4-0F91-2C32-1DC1-24324F2E5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Fpx: Food processing linear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44D2FC-E778-8536-6392-6B401BD843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C78BE-0C23-4698-BC5A-793C21BE540C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7141A43F-ED2C-DC07-0DD8-78F8E8F7CE3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4961660" y="1018417"/>
            <a:ext cx="2377440" cy="2377440"/>
          </a:xfr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56D03132-B015-97E6-5286-A647EA1388B3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" r="24273"/>
          <a:stretch/>
        </p:blipFill>
        <p:spPr>
          <a:xfrm>
            <a:off x="4951150" y="3491292"/>
            <a:ext cx="3751416" cy="2377440"/>
          </a:xfrm>
        </p:spPr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4E8CF955-F175-ECFA-F4E0-45DB7E9B9B49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8803618" y="3491292"/>
            <a:ext cx="2377440" cy="237744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C598BFB-0153-7C5A-7ED2-7A2AF195E0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Corporate overview: bring light anywhere.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D86588-7367-AE65-1972-AD8BA7A32176}"/>
              </a:ext>
            </a:extLst>
          </p:cNvPr>
          <p:cNvSpPr/>
          <p:nvPr/>
        </p:nvSpPr>
        <p:spPr>
          <a:xfrm>
            <a:off x="364693" y="1018417"/>
            <a:ext cx="4038342" cy="39113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>
              <a:spcAft>
                <a:spcPts val="400"/>
              </a:spcAft>
            </a:pPr>
            <a:r>
              <a:rPr lang="en-US" b="1" dirty="0">
                <a:solidFill>
                  <a:schemeClr val="accent4"/>
                </a:solidFill>
                <a:latin typeface="+mj-lt"/>
              </a:rPr>
              <a:t>Applications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ysClr val="windowText" lastClr="000000"/>
                </a:solidFill>
              </a:rPr>
              <a:t>Task Lighting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ysClr val="windowText" lastClr="000000"/>
                </a:solidFill>
              </a:rPr>
              <a:t>Inspection Stations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ysClr val="windowText" lastClr="000000"/>
                </a:solidFill>
              </a:rPr>
              <a:t>Area Light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ysClr val="windowText" lastClr="000000"/>
                </a:solidFill>
              </a:rPr>
              <a:t>Slaughter – Processing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ysClr val="windowText" lastClr="000000"/>
                </a:solidFill>
              </a:rPr>
              <a:t>Washdown Areas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endParaRPr lang="en-US" dirty="0">
              <a:solidFill>
                <a:sysClr val="windowText" lastClr="000000"/>
              </a:solidFill>
            </a:endParaRP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endParaRPr lang="en-US" dirty="0">
              <a:solidFill>
                <a:sysClr val="windowText" lastClr="000000"/>
              </a:solidFill>
            </a:endParaRP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endParaRPr lang="en-US" dirty="0">
              <a:solidFill>
                <a:sysClr val="windowText" lastClr="000000"/>
              </a:solidFill>
            </a:endParaRP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endParaRPr lang="en-US" dirty="0">
              <a:solidFill>
                <a:sysClr val="windowText" lastClr="000000"/>
              </a:solidFill>
            </a:endParaRP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endParaRPr lang="en-US" dirty="0">
              <a:solidFill>
                <a:sysClr val="windowText" lastClr="000000"/>
              </a:solidFill>
            </a:endParaRPr>
          </a:p>
          <a:p>
            <a:pPr>
              <a:spcAft>
                <a:spcPts val="400"/>
              </a:spcAft>
            </a:pPr>
            <a:r>
              <a:rPr lang="en-US" b="1" dirty="0">
                <a:solidFill>
                  <a:schemeClr val="accent4"/>
                </a:solidFill>
                <a:latin typeface="+mj-lt"/>
              </a:rPr>
              <a:t>Certifications</a:t>
            </a:r>
          </a:p>
        </p:txBody>
      </p:sp>
      <p:pic>
        <p:nvPicPr>
          <p:cNvPr id="15" name="Picture Placeholder 13">
            <a:extLst>
              <a:ext uri="{FF2B5EF4-FFF2-40B4-BE49-F238E27FC236}">
                <a16:creationId xmlns:a16="http://schemas.microsoft.com/office/drawing/2014/main" id="{C421E803-1798-B374-37B9-DBC6E4F541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35" b="26235"/>
          <a:stretch/>
        </p:blipFill>
        <p:spPr>
          <a:xfrm>
            <a:off x="7429642" y="1015844"/>
            <a:ext cx="3751416" cy="237744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7B0524-0FB5-C6E0-3250-D787E8ED90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93" y="4982645"/>
            <a:ext cx="4138999" cy="63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461877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15D38-DA1F-24B8-016D-5312A5622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Fpx product design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45E606-7CF2-FB5B-8560-481777923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C78BE-0C23-4698-BC5A-793C21BE540C}" type="slidenum">
              <a:rPr lang="en-US" smtClean="0"/>
              <a:t>17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C806D0-7DDF-6C7A-6929-C5A65AD5C2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Corporate overview: bring light anywhere.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FA8EBE-C0CA-3C3E-CFF0-6CE38F1058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9" t="1690" r="620" b="-3974"/>
          <a:stretch/>
        </p:blipFill>
        <p:spPr>
          <a:xfrm>
            <a:off x="685432" y="1257765"/>
            <a:ext cx="9179330" cy="4342470"/>
          </a:xfrm>
          <a:prstGeom prst="rect">
            <a:avLst/>
          </a:prstGeom>
          <a:ln w="19050">
            <a:noFill/>
          </a:ln>
        </p:spPr>
      </p:pic>
    </p:spTree>
    <p:extLst>
      <p:ext uri="{BB962C8B-B14F-4D97-AF65-F5344CB8AC3E}">
        <p14:creationId xmlns:p14="http://schemas.microsoft.com/office/powerpoint/2010/main" val="2369205017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169FF04-9979-9018-5DB5-D2659D31B02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4" t="9623" r="25281" b="5378"/>
          <a:stretch/>
        </p:blipFill>
        <p:spPr>
          <a:xfrm>
            <a:off x="5313145" y="1"/>
            <a:ext cx="5863473" cy="585216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DE2DCC-F9B1-344D-AACE-EA5B31DEE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C78BE-0C23-4698-BC5A-793C21BE540C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94079BD-83BC-FFA9-7EC8-30775B10DEA4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364693" y="2083526"/>
            <a:ext cx="4292216" cy="3599884"/>
          </a:xfrm>
        </p:spPr>
        <p:txBody>
          <a:bodyPr>
            <a:normAutofit/>
          </a:bodyPr>
          <a:lstStyle/>
          <a:p>
            <a:r>
              <a:rPr lang="en-US" dirty="0"/>
              <a:t>Seamless, permanently sealed housing provides IP68 ingress protection</a:t>
            </a:r>
          </a:p>
          <a:p>
            <a:r>
              <a:rPr lang="en-US" dirty="0"/>
              <a:t>Maintenance free driverless design for extreme reliability and lifetime</a:t>
            </a:r>
          </a:p>
          <a:p>
            <a:r>
              <a:rPr lang="en-US" dirty="0"/>
              <a:t>1” low-profile design for installations where space constraints are challenging</a:t>
            </a:r>
          </a:p>
          <a:p>
            <a:r>
              <a:rPr lang="en-US" dirty="0"/>
              <a:t>No seals, gaskets or clips eliminates possibility of debris and water accumulations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C082107-83D6-C5B1-B34C-A8F0666A18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Corporate overview: bring light anywhere.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8A66DE9-2EEB-EFC1-DA1F-2265280B8D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4693" y="1443379"/>
            <a:ext cx="3970639" cy="553998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Low-Profile, Driverless Vaporsealed LED Linear Luminaire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AC1E55-25CC-B448-8AAD-330AF97DF2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80"/>
          <a:stretch/>
        </p:blipFill>
        <p:spPr>
          <a:xfrm flipH="1">
            <a:off x="1656677" y="428089"/>
            <a:ext cx="3656467" cy="7465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5C6AF1B-E36D-BFF5-7CFB-84F76CA0B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759" y="369328"/>
            <a:ext cx="1782843" cy="914400"/>
          </a:xfrm>
          <a:prstGeom prst="rect">
            <a:avLst/>
          </a:prstGeom>
          <a:solidFill>
            <a:schemeClr val="bg2"/>
          </a:solidFill>
        </p:spPr>
      </p:pic>
    </p:spTree>
    <p:extLst>
      <p:ext uri="{BB962C8B-B14F-4D97-AF65-F5344CB8AC3E}">
        <p14:creationId xmlns:p14="http://schemas.microsoft.com/office/powerpoint/2010/main" val="3701414669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484D4-0F91-2C32-1DC1-24324F2E5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vpx: Vaporsealed linear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44D2FC-E778-8536-6392-6B401BD843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C78BE-0C23-4698-BC5A-793C21BE540C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7141A43F-ED2C-DC07-0DD8-78F8E8F7CE3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" r="33039"/>
          <a:stretch/>
        </p:blipFill>
        <p:spPr>
          <a:xfrm>
            <a:off x="4961660" y="1018417"/>
            <a:ext cx="2377440" cy="2377440"/>
          </a:xfr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56D03132-B015-97E6-5286-A647EA1388B3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0" b="7750"/>
          <a:stretch/>
        </p:blipFill>
        <p:spPr>
          <a:xfrm>
            <a:off x="4951150" y="3491292"/>
            <a:ext cx="3751416" cy="2377440"/>
          </a:xfrm>
        </p:spPr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4E8CF955-F175-ECFA-F4E0-45DB7E9B9B49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6" r="28510"/>
          <a:stretch/>
        </p:blipFill>
        <p:spPr>
          <a:xfrm>
            <a:off x="8803618" y="3491292"/>
            <a:ext cx="2377440" cy="237744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C598BFB-0153-7C5A-7ED2-7A2AF195E0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Corporate overview: bring light anywhere.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D86588-7367-AE65-1972-AD8BA7A32176}"/>
              </a:ext>
            </a:extLst>
          </p:cNvPr>
          <p:cNvSpPr/>
          <p:nvPr/>
        </p:nvSpPr>
        <p:spPr>
          <a:xfrm>
            <a:off x="364693" y="1018418"/>
            <a:ext cx="4038342" cy="36065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>
              <a:spcAft>
                <a:spcPts val="400"/>
              </a:spcAft>
            </a:pPr>
            <a:r>
              <a:rPr lang="en-US" b="1" dirty="0">
                <a:solidFill>
                  <a:schemeClr val="accent2"/>
                </a:solidFill>
                <a:latin typeface="+mj-lt"/>
              </a:rPr>
              <a:t>Applications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ysClr val="windowText" lastClr="000000"/>
                </a:solidFill>
              </a:rPr>
              <a:t>Manufacturing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ysClr val="windowText" lastClr="000000"/>
                </a:solidFill>
              </a:rPr>
              <a:t>Industrial Facilities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ysClr val="windowText" lastClr="000000"/>
                </a:solidFill>
              </a:rPr>
              <a:t>Food Processing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ysClr val="windowText" lastClr="000000"/>
                </a:solidFill>
              </a:rPr>
              <a:t>Agriculture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ysClr val="windowText" lastClr="000000"/>
                </a:solidFill>
              </a:rPr>
              <a:t>Marine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ysClr val="windowText" lastClr="000000"/>
                </a:solidFill>
              </a:rPr>
              <a:t>Service &amp; Maintenance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ysClr val="windowText" lastClr="000000"/>
                </a:solidFill>
              </a:rPr>
              <a:t>Exterior Canopies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ysClr val="windowText" lastClr="000000"/>
                </a:solidFill>
              </a:rPr>
              <a:t>Parking Garages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ysClr val="windowText" lastClr="000000"/>
                </a:solidFill>
              </a:rPr>
              <a:t>Cold Storage</a:t>
            </a:r>
          </a:p>
          <a:p>
            <a:pPr>
              <a:lnSpc>
                <a:spcPct val="150000"/>
              </a:lnSpc>
              <a:spcAft>
                <a:spcPts val="400"/>
              </a:spcAft>
            </a:pPr>
            <a:r>
              <a:rPr lang="en-US" b="1" dirty="0">
                <a:solidFill>
                  <a:schemeClr val="accent2"/>
                </a:solidFill>
                <a:latin typeface="+mj-lt"/>
              </a:rPr>
              <a:t>Certifications</a:t>
            </a:r>
          </a:p>
        </p:txBody>
      </p:sp>
      <p:pic>
        <p:nvPicPr>
          <p:cNvPr id="15" name="Picture Placeholder 13">
            <a:extLst>
              <a:ext uri="{FF2B5EF4-FFF2-40B4-BE49-F238E27FC236}">
                <a16:creationId xmlns:a16="http://schemas.microsoft.com/office/drawing/2014/main" id="{C421E803-1798-B374-37B9-DBC6E4F541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2" b="2422"/>
          <a:stretch/>
        </p:blipFill>
        <p:spPr>
          <a:xfrm>
            <a:off x="7429642" y="1015844"/>
            <a:ext cx="3751416" cy="237744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CB568A-D14F-F157-FDA1-92938342EA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67" y="4772528"/>
            <a:ext cx="810576" cy="4193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4B2B90-20EC-C63D-B6A8-1315AC9B968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" t="8068" r="58811" b="10334"/>
          <a:stretch/>
        </p:blipFill>
        <p:spPr>
          <a:xfrm>
            <a:off x="258676" y="4704359"/>
            <a:ext cx="1457982" cy="548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9D8CEE-90E7-A57B-7CCA-24F4BA9C54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81" y="5376024"/>
            <a:ext cx="436814" cy="4368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F83123-0D19-83B4-C9A2-80F3ED2A55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10" y="4765525"/>
            <a:ext cx="840504" cy="4263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AAEA19-0E26-31A5-9C51-D0BA5B38AB4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2" t="8068" r="14493" b="10334"/>
          <a:stretch/>
        </p:blipFill>
        <p:spPr>
          <a:xfrm>
            <a:off x="936147" y="5332347"/>
            <a:ext cx="1561022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685755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AEE89B4-7DFE-E7AF-50CE-4617C0D0A8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Who is G&amp;G?</a:t>
            </a:r>
          </a:p>
          <a:p>
            <a:r>
              <a:rPr lang="en-US" dirty="0"/>
              <a:t>Target Markets</a:t>
            </a:r>
          </a:p>
          <a:p>
            <a:r>
              <a:rPr lang="en-US" dirty="0"/>
              <a:t>Featured Project</a:t>
            </a:r>
          </a:p>
          <a:p>
            <a:r>
              <a:rPr lang="en-US" dirty="0"/>
              <a:t>Product Portfolio</a:t>
            </a:r>
          </a:p>
          <a:p>
            <a:r>
              <a:rPr lang="en-US" dirty="0"/>
              <a:t>Questions?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F9AA-AAB7-64A1-C32C-92E9FDAF10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Corporate overview: bring light anywhere.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62303D2-5EF4-6DCC-B439-E6FD86CDB6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4C78BE-0C23-4698-BC5A-793C21BE540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464484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C657BF-A4DC-AE2C-E31F-1D502231EE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36" y="309096"/>
            <a:ext cx="9152984" cy="40616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76FF13-E296-D935-A1A8-BE7D760C3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1161" y="525657"/>
            <a:ext cx="718134" cy="492443"/>
          </a:xfrm>
        </p:spPr>
        <p:txBody>
          <a:bodyPr/>
          <a:lstStyle/>
          <a:p>
            <a:pPr algn="ctr"/>
            <a:r>
              <a:rPr lang="en-US" sz="3200" b="1" dirty="0">
                <a:latin typeface="Avenir Heavy" panose="02000503020000020003" pitchFamily="2" charset="0"/>
              </a:rPr>
              <a:t>vs.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3544EE-9B68-3D84-40C3-E75FF49AF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C78BE-0C23-4698-BC5A-793C21BE540C}" type="slidenum">
              <a:rPr lang="en-US" smtClean="0"/>
              <a:t>20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51145-1F16-515A-12F2-CF49DF7A1A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Corporate overview: bring light anywhere.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EB4B3C-CEBD-7777-4D65-95B4D3E0C1EA}"/>
              </a:ext>
            </a:extLst>
          </p:cNvPr>
          <p:cNvSpPr/>
          <p:nvPr/>
        </p:nvSpPr>
        <p:spPr>
          <a:xfrm>
            <a:off x="364693" y="4370733"/>
            <a:ext cx="10522045" cy="134157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9ABC47-48FF-B01A-1C65-F4C1D68CE614}"/>
              </a:ext>
            </a:extLst>
          </p:cNvPr>
          <p:cNvSpPr txBox="1"/>
          <p:nvPr/>
        </p:nvSpPr>
        <p:spPr>
          <a:xfrm>
            <a:off x="559397" y="4533691"/>
            <a:ext cx="25388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NO DUST.</a:t>
            </a:r>
          </a:p>
          <a:p>
            <a:r>
              <a:rPr lang="en-US" dirty="0">
                <a:solidFill>
                  <a:schemeClr val="bg1"/>
                </a:solidFill>
              </a:rPr>
              <a:t>IP68 Ingress Certified. Debris Free.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99FBD8-6120-AAAC-CB12-FB9CCD392EEF}"/>
              </a:ext>
            </a:extLst>
          </p:cNvPr>
          <p:cNvSpPr txBox="1"/>
          <p:nvPr/>
        </p:nvSpPr>
        <p:spPr>
          <a:xfrm>
            <a:off x="3915783" y="4533691"/>
            <a:ext cx="25388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NO RUST.</a:t>
            </a:r>
          </a:p>
          <a:p>
            <a:r>
              <a:rPr lang="en-US" dirty="0">
                <a:solidFill>
                  <a:schemeClr val="bg1"/>
                </a:solidFill>
              </a:rPr>
              <a:t>Waterproof, Chemical and UV Resistant.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7A11D0-0C39-CEAC-08A8-DF62AD742DD7}"/>
              </a:ext>
            </a:extLst>
          </p:cNvPr>
          <p:cNvSpPr txBox="1"/>
          <p:nvPr/>
        </p:nvSpPr>
        <p:spPr>
          <a:xfrm>
            <a:off x="7358231" y="4533691"/>
            <a:ext cx="35285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NO FUSS.</a:t>
            </a:r>
          </a:p>
          <a:p>
            <a:r>
              <a:rPr lang="en-US" dirty="0">
                <a:solidFill>
                  <a:schemeClr val="bg1"/>
                </a:solidFill>
              </a:rPr>
              <a:t>No Clips, Gaskets or Drivers.</a:t>
            </a:r>
          </a:p>
          <a:p>
            <a:r>
              <a:rPr lang="en-US" dirty="0">
                <a:solidFill>
                  <a:schemeClr val="bg1"/>
                </a:solidFill>
              </a:rPr>
              <a:t>Assembly &amp; Maintenance Free.</a:t>
            </a:r>
          </a:p>
        </p:txBody>
      </p:sp>
    </p:spTree>
    <p:extLst>
      <p:ext uri="{BB962C8B-B14F-4D97-AF65-F5344CB8AC3E}">
        <p14:creationId xmlns:p14="http://schemas.microsoft.com/office/powerpoint/2010/main" val="3376924331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169FF04-9979-9018-5DB5-D2659D31B02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8" r="18560"/>
          <a:stretch/>
        </p:blipFill>
        <p:spPr>
          <a:xfrm>
            <a:off x="5313145" y="1"/>
            <a:ext cx="5863473" cy="585216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DE2DCC-F9B1-344D-AACE-EA5B31DEE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C78BE-0C23-4698-BC5A-793C21BE540C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94079BD-83BC-FFA9-7EC8-30775B10DEA4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364693" y="2083525"/>
            <a:ext cx="4008899" cy="376863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Certified for hazardous locations </a:t>
            </a:r>
            <a:br>
              <a:rPr lang="en-US" dirty="0"/>
            </a:br>
            <a:r>
              <a:rPr lang="en-US" dirty="0"/>
              <a:t>Class 1: Division 2 and Class 2: Division 2</a:t>
            </a:r>
          </a:p>
          <a:p>
            <a:r>
              <a:rPr lang="en-US" dirty="0"/>
              <a:t>Linkable design using heavy duty </a:t>
            </a:r>
            <a:br>
              <a:rPr lang="en-US" dirty="0"/>
            </a:br>
            <a:r>
              <a:rPr lang="en-US" dirty="0"/>
              <a:t>quick-connect cabling for easier and faster installation</a:t>
            </a:r>
          </a:p>
          <a:p>
            <a:r>
              <a:rPr lang="en-US" dirty="0"/>
              <a:t>Maintenance free driverless design for extreme reliability and lifetime</a:t>
            </a:r>
          </a:p>
          <a:p>
            <a:r>
              <a:rPr lang="en-US" dirty="0"/>
              <a:t>Protection from water and debris in extremely harsh environments</a:t>
            </a:r>
          </a:p>
          <a:p>
            <a:r>
              <a:rPr lang="en-US" dirty="0"/>
              <a:t>Chemical and corrosion resistance</a:t>
            </a:r>
          </a:p>
          <a:p>
            <a:r>
              <a:rPr lang="en-US" dirty="0"/>
              <a:t>Ideal for mines, maintenance pits, grain silos, chemical &amp; petroleum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C082107-83D6-C5B1-B34C-A8F0666A18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Corporate overview: bring light anywhere.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8A66DE9-2EEB-EFC1-DA1F-2265280B8D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4693" y="1443379"/>
            <a:ext cx="4365594" cy="553998"/>
          </a:xfrm>
        </p:spPr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Low-Profile Linkable IP68/IP69K LED Linear for Hazardous Locations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5C6AF1B-E36D-BFF5-7CFB-84F76CA0BF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759" y="365760"/>
            <a:ext cx="1771652" cy="914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8A9B76-B3DC-5A71-5196-832224B2E9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9" r="8649"/>
          <a:stretch/>
        </p:blipFill>
        <p:spPr>
          <a:xfrm>
            <a:off x="2137411" y="607138"/>
            <a:ext cx="3175735" cy="67302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46740161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D4EBFF-F932-B37A-F55A-127FE983AC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92" y="4982645"/>
            <a:ext cx="4391929" cy="6898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9484D4-0F91-2C32-1DC1-24324F2E5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HLx: HAZARDOUS LOCATION linear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44D2FC-E778-8536-6392-6B401BD843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C78BE-0C23-4698-BC5A-793C21BE540C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7141A43F-ED2C-DC07-0DD8-78F8E8F7CE3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1" t="-442" r="21109" b="442"/>
          <a:stretch/>
        </p:blipFill>
        <p:spPr>
          <a:xfrm rot="5400000">
            <a:off x="4961660" y="1018417"/>
            <a:ext cx="2377440" cy="2377440"/>
          </a:xfr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56D03132-B015-97E6-5286-A647EA1388B3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39"/>
          <a:stretch/>
        </p:blipFill>
        <p:spPr>
          <a:xfrm>
            <a:off x="4951150" y="3491292"/>
            <a:ext cx="3751416" cy="2377440"/>
          </a:xfrm>
        </p:spPr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4E8CF955-F175-ECFA-F4E0-45DB7E9B9B49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5" b="23034"/>
          <a:stretch/>
        </p:blipFill>
        <p:spPr>
          <a:xfrm>
            <a:off x="8803618" y="3491292"/>
            <a:ext cx="2377440" cy="237744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C598BFB-0153-7C5A-7ED2-7A2AF195E0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Corporate overview: bring light anywhere.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D86588-7367-AE65-1972-AD8BA7A32176}"/>
              </a:ext>
            </a:extLst>
          </p:cNvPr>
          <p:cNvSpPr/>
          <p:nvPr/>
        </p:nvSpPr>
        <p:spPr>
          <a:xfrm>
            <a:off x="364693" y="1018417"/>
            <a:ext cx="4038342" cy="39113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>
              <a:spcAft>
                <a:spcPts val="400"/>
              </a:spcAft>
            </a:pPr>
            <a:r>
              <a:rPr lang="en-US" b="1" dirty="0">
                <a:solidFill>
                  <a:schemeClr val="accent6"/>
                </a:solidFill>
                <a:latin typeface="+mj-lt"/>
              </a:rPr>
              <a:t>Applications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ysClr val="windowText" lastClr="000000"/>
                </a:solidFill>
              </a:rPr>
              <a:t>Petroleum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ysClr val="windowText" lastClr="000000"/>
                </a:solidFill>
              </a:rPr>
              <a:t>Refineries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ysClr val="windowText" lastClr="000000"/>
                </a:solidFill>
              </a:rPr>
              <a:t>Chemical Manufacturing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ysClr val="windowText" lastClr="000000"/>
                </a:solidFill>
              </a:rPr>
              <a:t>Loading Facilities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ysClr val="windowText" lastClr="000000"/>
                </a:solidFill>
              </a:rPr>
              <a:t>Waste Treatment and Disposal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ysClr val="windowText" lastClr="000000"/>
                </a:solidFill>
              </a:rPr>
              <a:t>Mills and Silos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ysClr val="windowText" lastClr="000000"/>
                </a:solidFill>
              </a:rPr>
              <a:t>Unventilated Maintenance Pits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endParaRPr lang="en-US" dirty="0">
              <a:solidFill>
                <a:sysClr val="windowText" lastClr="000000"/>
              </a:solidFill>
            </a:endParaRPr>
          </a:p>
          <a:p>
            <a:pPr>
              <a:spcAft>
                <a:spcPts val="400"/>
              </a:spcAft>
            </a:pPr>
            <a:endParaRPr lang="en-US" dirty="0">
              <a:solidFill>
                <a:sysClr val="windowText" lastClr="000000"/>
              </a:solidFill>
            </a:endParaRP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endParaRPr lang="en-US" dirty="0">
              <a:solidFill>
                <a:sysClr val="windowText" lastClr="000000"/>
              </a:solidFill>
            </a:endParaRPr>
          </a:p>
          <a:p>
            <a:pPr>
              <a:spcAft>
                <a:spcPts val="400"/>
              </a:spcAft>
            </a:pPr>
            <a:r>
              <a:rPr lang="en-US" b="1" dirty="0">
                <a:solidFill>
                  <a:schemeClr val="accent6"/>
                </a:solidFill>
                <a:latin typeface="+mj-lt"/>
              </a:rPr>
              <a:t>Certifications</a:t>
            </a:r>
          </a:p>
        </p:txBody>
      </p:sp>
      <p:pic>
        <p:nvPicPr>
          <p:cNvPr id="15" name="Picture Placeholder 13">
            <a:extLst>
              <a:ext uri="{FF2B5EF4-FFF2-40B4-BE49-F238E27FC236}">
                <a16:creationId xmlns:a16="http://schemas.microsoft.com/office/drawing/2014/main" id="{C421E803-1798-B374-37B9-DBC6E4F5412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2" b="15542"/>
          <a:stretch/>
        </p:blipFill>
        <p:spPr>
          <a:xfrm>
            <a:off x="7429642" y="1015844"/>
            <a:ext cx="3751416" cy="237744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799710696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86BEF-6E9B-31CD-7467-EA9BAEA67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G&amp;G chemical resistance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609D01-49AE-3333-0ED1-0E51CC39B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C78BE-0C23-4698-BC5A-793C21BE540C}" type="slidenum">
              <a:rPr lang="en-US" smtClean="0"/>
              <a:t>23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9DE397-4976-FD7F-2B27-F3FDEC5DB0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Corporate overview: bring light anywhere.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236508-BF8E-DD11-B7F4-5FA34655BF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" t="11426" r="1317" b="537"/>
          <a:stretch/>
        </p:blipFill>
        <p:spPr>
          <a:xfrm>
            <a:off x="364693" y="1034445"/>
            <a:ext cx="10589252" cy="47600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C52202-EB60-1926-E533-C4DF9DD0D2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0026" y="119070"/>
            <a:ext cx="2793919" cy="84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869410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BAB56D-29E2-8001-4D27-A4EC0C97DD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08"/>
          <a:stretch/>
        </p:blipFill>
        <p:spPr>
          <a:xfrm flipH="1">
            <a:off x="692331" y="607852"/>
            <a:ext cx="4620814" cy="50261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169FF04-9979-9018-5DB5-D2659D31B02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8" r="12428"/>
          <a:stretch/>
        </p:blipFill>
        <p:spPr>
          <a:xfrm>
            <a:off x="5313145" y="1"/>
            <a:ext cx="5863473" cy="585216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DE2DCC-F9B1-344D-AACE-EA5B31DEE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C78BE-0C23-4698-BC5A-793C21BE540C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94079BD-83BC-FFA9-7EC8-30775B10DEA4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364693" y="2083526"/>
            <a:ext cx="4365594" cy="3599884"/>
          </a:xfrm>
        </p:spPr>
        <p:txBody>
          <a:bodyPr>
            <a:normAutofit/>
          </a:bodyPr>
          <a:lstStyle/>
          <a:p>
            <a:r>
              <a:rPr lang="en-US" dirty="0"/>
              <a:t>Low-profile aimable design</a:t>
            </a:r>
          </a:p>
          <a:p>
            <a:r>
              <a:rPr lang="en-US" dirty="0"/>
              <a:t>Seamless, permanently sealed housing provides </a:t>
            </a:r>
          </a:p>
          <a:p>
            <a:r>
              <a:rPr lang="en-US" dirty="0"/>
              <a:t>IP68 ingress protection in harsh environments</a:t>
            </a:r>
          </a:p>
          <a:p>
            <a:r>
              <a:rPr lang="en-US" dirty="0"/>
              <a:t>Maintenance free driverless design for extreme reliability and lifetime</a:t>
            </a:r>
          </a:p>
          <a:p>
            <a:r>
              <a:rPr lang="en-US" dirty="0"/>
              <a:t>Linkable design using heavy duty quick-connect cabling for easier and faster installation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C082107-83D6-C5B1-B34C-A8F0666A18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Corporate overview: bring light anywhere.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8A66DE9-2EEB-EFC1-DA1F-2265280B8D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4693" y="1443379"/>
            <a:ext cx="4239964" cy="553998"/>
          </a:xfrm>
        </p:spPr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Low-Profile, Driverless AC LED Luminaire for Maintenance Pits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5C6AF1B-E36D-BFF5-7CFB-84F76CA0B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760" y="365760"/>
            <a:ext cx="1740112" cy="9144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24052379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D6E874-796F-381B-619D-D45E543839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93" y="4974519"/>
            <a:ext cx="4428695" cy="6179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9484D4-0F91-2C32-1DC1-24324F2E5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TRx: Industrial driverless linear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44D2FC-E778-8536-6392-6B401BD843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C78BE-0C23-4698-BC5A-793C21BE540C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7141A43F-ED2C-DC07-0DD8-78F8E8F7CE3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2" t="21505" r="21776"/>
          <a:stretch/>
        </p:blipFill>
        <p:spPr>
          <a:xfrm>
            <a:off x="4961660" y="1018417"/>
            <a:ext cx="2377440" cy="2377440"/>
          </a:xfr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56D03132-B015-97E6-5286-A647EA1388B3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" r="5621"/>
          <a:stretch/>
        </p:blipFill>
        <p:spPr>
          <a:xfrm>
            <a:off x="4951150" y="3491292"/>
            <a:ext cx="3751416" cy="2377440"/>
          </a:xfrm>
        </p:spPr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4E8CF955-F175-ECFA-F4E0-45DB7E9B9B49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9" r="12489"/>
          <a:stretch/>
        </p:blipFill>
        <p:spPr>
          <a:xfrm rot="5400000">
            <a:off x="8803618" y="3491292"/>
            <a:ext cx="2377440" cy="237744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C598BFB-0153-7C5A-7ED2-7A2AF195E0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Corporate overview: bring light anywhere.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D86588-7367-AE65-1972-AD8BA7A32176}"/>
              </a:ext>
            </a:extLst>
          </p:cNvPr>
          <p:cNvSpPr/>
          <p:nvPr/>
        </p:nvSpPr>
        <p:spPr>
          <a:xfrm>
            <a:off x="364693" y="1018417"/>
            <a:ext cx="4038342" cy="39113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>
              <a:spcAft>
                <a:spcPts val="400"/>
              </a:spcAft>
            </a:pPr>
            <a:r>
              <a:rPr lang="en-US" b="1" dirty="0">
                <a:solidFill>
                  <a:schemeClr val="accent5"/>
                </a:solidFill>
                <a:latin typeface="+mj-lt"/>
              </a:rPr>
              <a:t>Applications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ysClr val="windowText" lastClr="000000"/>
                </a:solidFill>
              </a:rPr>
              <a:t>Train Stations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ysClr val="windowText" lastClr="000000"/>
                </a:solidFill>
              </a:rPr>
              <a:t>Subway Stations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ysClr val="windowText" lastClr="000000"/>
                </a:solidFill>
              </a:rPr>
              <a:t>Automotive services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endParaRPr lang="en-US" dirty="0">
              <a:solidFill>
                <a:sysClr val="windowText" lastClr="000000"/>
              </a:solidFill>
            </a:endParaRP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endParaRPr lang="en-US" dirty="0">
              <a:solidFill>
                <a:sysClr val="windowText" lastClr="000000"/>
              </a:solidFill>
            </a:endParaRP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endParaRPr lang="en-US" dirty="0">
              <a:solidFill>
                <a:sysClr val="windowText" lastClr="000000"/>
              </a:solidFill>
            </a:endParaRP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endParaRPr lang="en-US" dirty="0">
              <a:solidFill>
                <a:sysClr val="windowText" lastClr="000000"/>
              </a:solidFill>
            </a:endParaRP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endParaRPr lang="en-US" dirty="0">
              <a:solidFill>
                <a:sysClr val="windowText" lastClr="000000"/>
              </a:solidFill>
            </a:endParaRP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endParaRPr lang="en-US" dirty="0">
              <a:solidFill>
                <a:sysClr val="windowText" lastClr="000000"/>
              </a:solidFill>
            </a:endParaRP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endParaRPr lang="en-US" dirty="0">
              <a:solidFill>
                <a:sysClr val="windowText" lastClr="000000"/>
              </a:solidFill>
            </a:endParaRPr>
          </a:p>
          <a:p>
            <a:pPr>
              <a:spcAft>
                <a:spcPts val="400"/>
              </a:spcAft>
            </a:pPr>
            <a:r>
              <a:rPr lang="en-US" b="1" dirty="0">
                <a:solidFill>
                  <a:schemeClr val="accent5"/>
                </a:solidFill>
                <a:latin typeface="+mj-lt"/>
              </a:rPr>
              <a:t>Certifications</a:t>
            </a:r>
          </a:p>
        </p:txBody>
      </p:sp>
      <p:pic>
        <p:nvPicPr>
          <p:cNvPr id="15" name="Picture Placeholder 13">
            <a:extLst>
              <a:ext uri="{FF2B5EF4-FFF2-40B4-BE49-F238E27FC236}">
                <a16:creationId xmlns:a16="http://schemas.microsoft.com/office/drawing/2014/main" id="{C421E803-1798-B374-37B9-DBC6E4F541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0" b="7750"/>
          <a:stretch/>
        </p:blipFill>
        <p:spPr>
          <a:xfrm>
            <a:off x="7429642" y="1015844"/>
            <a:ext cx="3751416" cy="237744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541143071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D6490-40E0-E9B7-5420-942585CF7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1097280"/>
            <a:ext cx="9413606" cy="738664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8AC763-921A-72CB-8C10-BA35C54230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C78BE-0C23-4698-BC5A-793C21BE540C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17E14-5DF7-EFF5-1CAA-483F51EBF7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4912C9-CE16-4C67-46DF-809C0D8A408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Corporate overview: bring light anywhere.</a:t>
            </a:r>
          </a:p>
        </p:txBody>
      </p:sp>
    </p:spTree>
    <p:extLst>
      <p:ext uri="{BB962C8B-B14F-4D97-AF65-F5344CB8AC3E}">
        <p14:creationId xmlns:p14="http://schemas.microsoft.com/office/powerpoint/2010/main" val="3136805839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7FA17B-BEE3-532F-3E3D-9888EB8CDA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88698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819D46-423E-00E1-D945-A04BC929DF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C78BE-0C23-4698-BC5A-793C21BE540C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73EF04-65F4-A4DD-7C75-1A5F5E62EF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Corporate overview: bring light anywhere.</a:t>
            </a:r>
          </a:p>
        </p:txBody>
      </p:sp>
      <p:pic>
        <p:nvPicPr>
          <p:cNvPr id="4" name="Picture 3" descr="A picture containing device&#10;&#10;Description automatically generated">
            <a:extLst>
              <a:ext uri="{FF2B5EF4-FFF2-40B4-BE49-F238E27FC236}">
                <a16:creationId xmlns:a16="http://schemas.microsoft.com/office/drawing/2014/main" id="{9D3485D9-5D4F-C69F-109E-CC3B322F52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80"/>
          <a:stretch/>
        </p:blipFill>
        <p:spPr>
          <a:xfrm>
            <a:off x="2202024" y="58639"/>
            <a:ext cx="8999376" cy="6163781"/>
          </a:xfrm>
          <a:prstGeom prst="rect">
            <a:avLst/>
          </a:prstGeom>
        </p:spPr>
      </p:pic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86E4B6DF-5CA8-0EE1-2FB2-510666EDE049}"/>
              </a:ext>
            </a:extLst>
          </p:cNvPr>
          <p:cNvSpPr txBox="1">
            <a:spLocks/>
          </p:cNvSpPr>
          <p:nvPr/>
        </p:nvSpPr>
        <p:spPr>
          <a:xfrm>
            <a:off x="365760" y="1006475"/>
            <a:ext cx="6096000" cy="16144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en-US" sz="2200" dirty="0">
                <a:solidFill>
                  <a:schemeClr val="bg1"/>
                </a:solidFill>
              </a:rPr>
              <a:t>From one facility in Clifton Park, New York, we </a:t>
            </a:r>
            <a:r>
              <a:rPr lang="en-US" sz="2200" b="1" dirty="0">
                <a:solidFill>
                  <a:schemeClr val="bg1"/>
                </a:solidFill>
              </a:rPr>
              <a:t>design</a:t>
            </a:r>
            <a:r>
              <a:rPr lang="en-US" sz="2200" dirty="0">
                <a:solidFill>
                  <a:schemeClr val="bg1"/>
                </a:solidFill>
              </a:rPr>
              <a:t>, </a:t>
            </a:r>
            <a:r>
              <a:rPr lang="en-US" sz="2200" b="1" dirty="0">
                <a:solidFill>
                  <a:schemeClr val="bg1"/>
                </a:solidFill>
              </a:rPr>
              <a:t>engineer</a:t>
            </a:r>
            <a:r>
              <a:rPr lang="en-US" sz="2200" dirty="0">
                <a:solidFill>
                  <a:schemeClr val="bg1"/>
                </a:solidFill>
              </a:rPr>
              <a:t>, </a:t>
            </a:r>
            <a:r>
              <a:rPr lang="en-US" sz="2200" b="1" dirty="0">
                <a:solidFill>
                  <a:schemeClr val="bg1"/>
                </a:solidFill>
              </a:rPr>
              <a:t>manufacture</a:t>
            </a:r>
            <a:r>
              <a:rPr lang="en-US" sz="2200" dirty="0">
                <a:solidFill>
                  <a:schemeClr val="bg1"/>
                </a:solidFill>
              </a:rPr>
              <a:t>, and provide </a:t>
            </a:r>
            <a:r>
              <a:rPr lang="en-US" sz="2200" b="1" dirty="0">
                <a:solidFill>
                  <a:schemeClr val="bg1"/>
                </a:solidFill>
              </a:rPr>
              <a:t>full-service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b="1" dirty="0">
                <a:solidFill>
                  <a:schemeClr val="bg1"/>
                </a:solidFill>
              </a:rPr>
              <a:t>support</a:t>
            </a:r>
            <a:r>
              <a:rPr lang="en-US" sz="2200" dirty="0">
                <a:solidFill>
                  <a:schemeClr val="bg1"/>
                </a:solidFill>
              </a:rPr>
              <a:t> for harsh environment </a:t>
            </a:r>
            <a:r>
              <a:rPr lang="en-US" sz="2200" b="1" dirty="0">
                <a:solidFill>
                  <a:schemeClr val="bg1"/>
                </a:solidFill>
              </a:rPr>
              <a:t>LED lighting solutions</a:t>
            </a:r>
            <a:r>
              <a:rPr lang="en-US" sz="2200" dirty="0">
                <a:solidFill>
                  <a:schemeClr val="bg1"/>
                </a:solidFill>
              </a:rPr>
              <a:t> that are made to be…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F41AC6FB-A664-4627-EBDD-28A9D75ECD00}"/>
              </a:ext>
            </a:extLst>
          </p:cNvPr>
          <p:cNvSpPr txBox="1">
            <a:spLocks/>
          </p:cNvSpPr>
          <p:nvPr/>
        </p:nvSpPr>
        <p:spPr>
          <a:xfrm>
            <a:off x="365760" y="365125"/>
            <a:ext cx="10590213" cy="49371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 cap="all" spc="80" baseline="0">
                <a:solidFill>
                  <a:schemeClr val="tx2"/>
                </a:solidFill>
                <a:latin typeface="Avenir Next LT Pro" panose="020B0504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What we do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EFFB25-0BFA-016C-F117-E897A5217529}"/>
              </a:ext>
            </a:extLst>
          </p:cNvPr>
          <p:cNvSpPr txBox="1"/>
          <p:nvPr/>
        </p:nvSpPr>
        <p:spPr>
          <a:xfrm>
            <a:off x="365760" y="2964571"/>
            <a:ext cx="2467519" cy="7078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spc="50" dirty="0">
                <a:solidFill>
                  <a:schemeClr val="bg1"/>
                </a:solidFill>
              </a:rPr>
              <a:t>STRONG. </a:t>
            </a:r>
          </a:p>
          <a:p>
            <a:r>
              <a:rPr lang="en-US" sz="1600" dirty="0">
                <a:solidFill>
                  <a:schemeClr val="tx2"/>
                </a:solidFill>
              </a:rPr>
              <a:t>Tested to the extremes</a:t>
            </a:r>
            <a:r>
              <a:rPr lang="en-US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7C080B-733B-8E87-EB12-33C1C2FDDC70}"/>
              </a:ext>
            </a:extLst>
          </p:cNvPr>
          <p:cNvSpPr txBox="1"/>
          <p:nvPr/>
        </p:nvSpPr>
        <p:spPr>
          <a:xfrm>
            <a:off x="365760" y="3988156"/>
            <a:ext cx="2776365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spc="50" dirty="0">
                <a:solidFill>
                  <a:schemeClr val="bg1"/>
                </a:solidFill>
              </a:rPr>
              <a:t>SIMPLE. </a:t>
            </a:r>
          </a:p>
          <a:p>
            <a:r>
              <a:rPr lang="en-US" sz="1600" dirty="0">
                <a:solidFill>
                  <a:schemeClr val="tx2"/>
                </a:solidFill>
              </a:rPr>
              <a:t>Easy to install and maintain.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91B016-E0AE-11EA-F779-ADA3FD75525E}"/>
              </a:ext>
            </a:extLst>
          </p:cNvPr>
          <p:cNvSpPr txBox="1"/>
          <p:nvPr/>
        </p:nvSpPr>
        <p:spPr>
          <a:xfrm>
            <a:off x="365760" y="4980964"/>
            <a:ext cx="2776365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spc="50" dirty="0">
                <a:solidFill>
                  <a:schemeClr val="bg1"/>
                </a:solidFill>
              </a:rPr>
              <a:t>COMPACT. </a:t>
            </a:r>
          </a:p>
          <a:p>
            <a:r>
              <a:rPr lang="en-US" sz="1600" dirty="0">
                <a:solidFill>
                  <a:schemeClr val="tx2"/>
                </a:solidFill>
              </a:rPr>
              <a:t>Low-profile housing.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6919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8BC5247-A842-660A-7DE0-CE92D0F37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243" y="3561976"/>
            <a:ext cx="2651760" cy="1450498"/>
          </a:xfrm>
          <a:solidFill>
            <a:schemeClr val="bg1">
              <a:lumMod val="95000"/>
            </a:schemeClr>
          </a:solidFill>
        </p:spPr>
        <p:txBody>
          <a:bodyPr lIns="182880" tIns="182880" rIns="182880" bIns="182880" anchor="ctr" anchorCtr="1">
            <a:normAutofit/>
          </a:bodyPr>
          <a:lstStyle/>
          <a:p>
            <a:pPr marL="0" indent="0" algn="ctr">
              <a:buNone/>
            </a:pPr>
            <a:r>
              <a:rPr lang="en-US" sz="1400" dirty="0">
                <a:latin typeface="+mn-lt"/>
              </a:rPr>
              <a:t>American made solutions for challenging industrial lighting applications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7FCFF0-7D0E-D3BD-5E54-FA7A306C1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C78BE-0C23-4698-BC5A-793C21BE540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3FA96F-22CD-F923-BA5C-89F1C0D25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we are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0CE0C4A-FEBA-7B8A-17A4-294DFB3157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US" dirty="0"/>
              <a:t>Your LED Lighting Solution For Harsh Environments</a:t>
            </a:r>
          </a:p>
          <a:p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DAFEF48-C893-C6ED-0185-EBCCA4F54D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Corporate overview: bring light anywhere.</a:t>
            </a:r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171DAFBE-6324-3609-D581-8C42336BF121}"/>
              </a:ext>
            </a:extLst>
          </p:cNvPr>
          <p:cNvSpPr txBox="1">
            <a:spLocks/>
          </p:cNvSpPr>
          <p:nvPr/>
        </p:nvSpPr>
        <p:spPr>
          <a:xfrm>
            <a:off x="4232868" y="3561976"/>
            <a:ext cx="2651760" cy="14504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182880" tIns="182880" rIns="182880" bIns="182880" rtlCol="0" anchor="ctr" anchorCtr="1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1400" dirty="0">
                <a:latin typeface="+mn-lt"/>
              </a:rPr>
              <a:t>Recognized as Inc. 5000 </a:t>
            </a:r>
            <a:br>
              <a:rPr lang="en-US" sz="1400" dirty="0">
                <a:latin typeface="+mn-lt"/>
              </a:rPr>
            </a:br>
            <a:r>
              <a:rPr lang="en-US" sz="1400" dirty="0">
                <a:latin typeface="+mn-lt"/>
              </a:rPr>
              <a:t>Fastest Growing Company for seven consecutive years</a:t>
            </a:r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044B5512-03C1-11E8-05B2-05AF9413C18F}"/>
              </a:ext>
            </a:extLst>
          </p:cNvPr>
          <p:cNvSpPr txBox="1">
            <a:spLocks/>
          </p:cNvSpPr>
          <p:nvPr/>
        </p:nvSpPr>
        <p:spPr>
          <a:xfrm>
            <a:off x="8050574" y="3561976"/>
            <a:ext cx="2651760" cy="14504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182880" tIns="182880" rIns="182880" bIns="182880" rtlCol="0" anchor="ctr" anchorCtr="1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1400" dirty="0">
                <a:latin typeface="+mn-lt"/>
              </a:rPr>
              <a:t>Named as the 2</a:t>
            </a:r>
            <a:r>
              <a:rPr lang="en-US" sz="1400" baseline="30000" dirty="0">
                <a:latin typeface="+mn-lt"/>
              </a:rPr>
              <a:t>nd</a:t>
            </a:r>
            <a:r>
              <a:rPr lang="en-US" sz="1400" dirty="0">
                <a:latin typeface="+mn-lt"/>
              </a:rPr>
              <a:t> Fastest Growing Company in New York’s Capital Region 2020</a:t>
            </a:r>
          </a:p>
        </p:txBody>
      </p:sp>
      <p:pic>
        <p:nvPicPr>
          <p:cNvPr id="15" name="Picture 2" descr="J2 Solutions Named Among Fastest Growing Companies on Inc. 5000 ...">
            <a:extLst>
              <a:ext uri="{FF2B5EF4-FFF2-40B4-BE49-F238E27FC236}">
                <a16:creationId xmlns:a16="http://schemas.microsoft.com/office/drawing/2014/main" id="{BA95E2AA-4510-6810-E277-DB3E3A96E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876" y="1994302"/>
            <a:ext cx="1769744" cy="120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No alternative text description for this image">
            <a:extLst>
              <a:ext uri="{FF2B5EF4-FFF2-40B4-BE49-F238E27FC236}">
                <a16:creationId xmlns:a16="http://schemas.microsoft.com/office/drawing/2014/main" id="{B5112A58-BA0E-1EB3-E824-288B1F0F0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0792" y="1835351"/>
            <a:ext cx="1631324" cy="151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83EB597-73E1-7F0E-9FA8-FF7CF57B8D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84" y="2146319"/>
            <a:ext cx="1421031" cy="103945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3B8D064-AA17-1BCF-B761-E14F13DBDDE0}"/>
              </a:ext>
            </a:extLst>
          </p:cNvPr>
          <p:cNvSpPr/>
          <p:nvPr/>
        </p:nvSpPr>
        <p:spPr>
          <a:xfrm>
            <a:off x="369481" y="3561976"/>
            <a:ext cx="91440" cy="14504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52928E-B106-63F3-0422-E03B69AB5FD9}"/>
              </a:ext>
            </a:extLst>
          </p:cNvPr>
          <p:cNvSpPr/>
          <p:nvPr/>
        </p:nvSpPr>
        <p:spPr>
          <a:xfrm>
            <a:off x="4141428" y="3561976"/>
            <a:ext cx="91440" cy="14504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17DB24-E10D-A676-0F1F-F9FC8C07C214}"/>
              </a:ext>
            </a:extLst>
          </p:cNvPr>
          <p:cNvSpPr/>
          <p:nvPr/>
        </p:nvSpPr>
        <p:spPr>
          <a:xfrm>
            <a:off x="7959134" y="3561976"/>
            <a:ext cx="91440" cy="14504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513664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6A8A0-B397-52FD-0D2A-BD3F6A236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 the g-squad</a:t>
            </a:r>
          </a:p>
        </p:txBody>
      </p:sp>
      <p:pic>
        <p:nvPicPr>
          <p:cNvPr id="8" name="Picture Placeholder 7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35211348-7EC0-D377-7C1B-3367CF8DCCD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6" r="12656"/>
          <a:stretch/>
        </p:blipFill>
        <p:spPr/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8A127F-4B80-F555-04B0-6C9ED65CD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C78BE-0C23-4698-BC5A-793C21BE540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AFE3183-7F14-AE25-2804-D0244508A16E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365759" y="1790772"/>
            <a:ext cx="4365594" cy="3829847"/>
          </a:xfrm>
        </p:spPr>
        <p:txBody>
          <a:bodyPr>
            <a:normAutofit/>
          </a:bodyPr>
          <a:lstStyle/>
          <a:p>
            <a:pPr marL="171450" indent="-171450" algn="l">
              <a:buFont typeface="Wingdings" panose="05000000000000000000" pitchFamily="2" charset="2"/>
              <a:buChar char="§"/>
            </a:pPr>
            <a:r>
              <a:rPr lang="en-US" b="0" i="0" dirty="0">
                <a:solidFill>
                  <a:srgbClr val="000000"/>
                </a:solidFill>
                <a:effectLst/>
                <a:latin typeface="+mn-lt"/>
              </a:rPr>
              <a:t>Our </a:t>
            </a:r>
            <a:r>
              <a:rPr lang="en-US" b="1" i="0" dirty="0">
                <a:solidFill>
                  <a:schemeClr val="tx2"/>
                </a:solidFill>
                <a:effectLst/>
                <a:latin typeface="+mn-lt"/>
              </a:rPr>
              <a:t>PURPOSE</a:t>
            </a:r>
            <a:r>
              <a:rPr lang="en-US" b="0" i="0" dirty="0">
                <a:solidFill>
                  <a:srgbClr val="000000"/>
                </a:solidFill>
                <a:effectLst/>
                <a:latin typeface="+mn-lt"/>
              </a:rPr>
              <a:t> to solve challenging industrial LED lighting problems</a:t>
            </a:r>
          </a:p>
          <a:p>
            <a:pPr marL="171450" indent="-171450" algn="l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  <a:latin typeface="+mn-lt"/>
              </a:rPr>
              <a:t>O</a:t>
            </a:r>
            <a:r>
              <a:rPr lang="en-US" b="0" i="0" dirty="0">
                <a:solidFill>
                  <a:srgbClr val="000000"/>
                </a:solidFill>
                <a:effectLst/>
                <a:latin typeface="+mn-lt"/>
              </a:rPr>
              <a:t>ur </a:t>
            </a:r>
            <a:r>
              <a:rPr lang="en-US" b="1" i="0" dirty="0">
                <a:solidFill>
                  <a:schemeClr val="tx2"/>
                </a:solidFill>
                <a:effectLst/>
                <a:latin typeface="+mn-lt"/>
              </a:rPr>
              <a:t>PASSION</a:t>
            </a:r>
            <a:r>
              <a:rPr lang="en-US" b="0" i="0" dirty="0">
                <a:solidFill>
                  <a:srgbClr val="000000"/>
                </a:solidFill>
                <a:effectLst/>
                <a:latin typeface="+mn-lt"/>
              </a:rPr>
              <a:t> to exceed the expectations of </a:t>
            </a:r>
            <a:br>
              <a:rPr lang="en-US" b="0" i="0" dirty="0">
                <a:solidFill>
                  <a:srgbClr val="000000"/>
                </a:solidFill>
                <a:effectLst/>
                <a:latin typeface="+mn-lt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+mn-lt"/>
              </a:rPr>
              <a:t>our customers, reps and employees</a:t>
            </a:r>
          </a:p>
          <a:p>
            <a:pPr marL="171450" indent="-171450" algn="l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  <a:latin typeface="+mn-lt"/>
              </a:rPr>
              <a:t>O</a:t>
            </a:r>
            <a:r>
              <a:rPr lang="en-US" b="0" i="0" dirty="0">
                <a:solidFill>
                  <a:srgbClr val="000000"/>
                </a:solidFill>
                <a:effectLst/>
                <a:latin typeface="+mn-lt"/>
              </a:rPr>
              <a:t>ur </a:t>
            </a:r>
            <a:r>
              <a:rPr lang="en-US" b="1" i="0" dirty="0">
                <a:solidFill>
                  <a:schemeClr val="tx2"/>
                </a:solidFill>
                <a:effectLst/>
                <a:latin typeface="+mn-lt"/>
              </a:rPr>
              <a:t>PEOPLE</a:t>
            </a:r>
            <a:r>
              <a:rPr lang="en-US" b="0" i="0" dirty="0">
                <a:solidFill>
                  <a:srgbClr val="000000"/>
                </a:solidFill>
                <a:effectLst/>
                <a:latin typeface="+mn-lt"/>
              </a:rPr>
              <a:t> that make it all possible</a:t>
            </a:r>
          </a:p>
          <a:p>
            <a:pPr algn="l"/>
            <a:endParaRPr lang="en-US" b="0" i="0" dirty="0">
              <a:solidFill>
                <a:srgbClr val="000000"/>
              </a:solidFill>
              <a:effectLst/>
              <a:latin typeface="+mn-lt"/>
            </a:endParaRPr>
          </a:p>
          <a:p>
            <a:pPr marL="0" indent="0"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+mn-lt"/>
              </a:rPr>
              <a:t>Our company was founded on the premise of </a:t>
            </a:r>
            <a:br>
              <a:rPr lang="en-US" b="0" i="0" dirty="0">
                <a:solidFill>
                  <a:srgbClr val="000000"/>
                </a:solidFill>
                <a:effectLst/>
                <a:latin typeface="+mn-lt"/>
              </a:rPr>
            </a:br>
            <a:r>
              <a:rPr lang="en-US" b="1" i="0" dirty="0">
                <a:solidFill>
                  <a:schemeClr val="tx2"/>
                </a:solidFill>
                <a:effectLst/>
                <a:latin typeface="+mn-lt"/>
              </a:rPr>
              <a:t>‘people helping people’ </a:t>
            </a:r>
            <a:r>
              <a:rPr lang="en-US" b="0" i="0" dirty="0">
                <a:solidFill>
                  <a:srgbClr val="000000"/>
                </a:solidFill>
                <a:effectLst/>
                <a:latin typeface="+mn-lt"/>
              </a:rPr>
              <a:t>and that same basic principle continues to be threaded throughout </a:t>
            </a:r>
            <a:br>
              <a:rPr lang="en-US" b="0" i="0" dirty="0">
                <a:solidFill>
                  <a:srgbClr val="000000"/>
                </a:solidFill>
                <a:effectLst/>
                <a:latin typeface="+mn-lt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+mn-lt"/>
              </a:rPr>
              <a:t>the everyday interactions of our team. </a:t>
            </a:r>
            <a:endParaRPr lang="en-US" dirty="0">
              <a:latin typeface="+mn-lt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0E7A77B-542E-304B-824E-35A8173B0A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Corporate overview: bring light anywhere.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4D471F-0838-063B-417C-FBE8CB79C93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4694" y="1099127"/>
            <a:ext cx="4114942" cy="686180"/>
          </a:xfrm>
        </p:spPr>
        <p:txBody>
          <a:bodyPr/>
          <a:lstStyle/>
          <a:p>
            <a:r>
              <a:rPr lang="en-US" sz="2000" dirty="0"/>
              <a:t>Everything at G&amp;G revolves around our three P’s:</a:t>
            </a:r>
          </a:p>
        </p:txBody>
      </p:sp>
    </p:spTree>
    <p:extLst>
      <p:ext uri="{BB962C8B-B14F-4D97-AF65-F5344CB8AC3E}">
        <p14:creationId xmlns:p14="http://schemas.microsoft.com/office/powerpoint/2010/main" val="1332832836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C78568-FBC0-C581-D02B-6B51BB3D53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C78BE-0C23-4698-BC5A-793C21BE540C}" type="slidenum">
              <a:rPr lang="en-US" smtClean="0"/>
              <a:t>6</a:t>
            </a:fld>
            <a:endParaRPr lang="en-US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BA4DF0A9-D906-2469-467D-FAE9F21740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Corporate overview: bring light anywhere.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A9721A-58A5-AE0B-F645-5D5D147D041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64913" y="961145"/>
            <a:ext cx="9412288" cy="738664"/>
          </a:xfrm>
        </p:spPr>
        <p:txBody>
          <a:bodyPr/>
          <a:lstStyle/>
          <a:p>
            <a:pPr algn="ctr"/>
            <a:r>
              <a:rPr lang="en-US" sz="4800" spc="80" dirty="0">
                <a:solidFill>
                  <a:schemeClr val="bg1"/>
                </a:solidFill>
                <a:latin typeface="+mn-lt"/>
              </a:rPr>
              <a:t>Our core values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A985A73-7A2F-6B87-1988-95955CB6E9D8}"/>
              </a:ext>
            </a:extLst>
          </p:cNvPr>
          <p:cNvGrpSpPr/>
          <p:nvPr/>
        </p:nvGrpSpPr>
        <p:grpSpPr>
          <a:xfrm>
            <a:off x="364693" y="2514599"/>
            <a:ext cx="1920240" cy="1828801"/>
            <a:chOff x="364693" y="2335124"/>
            <a:chExt cx="1920240" cy="1828801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7212BE7-8C8F-C483-502E-AF9F20D0E72C}"/>
                </a:ext>
              </a:extLst>
            </p:cNvPr>
            <p:cNvGrpSpPr/>
            <p:nvPr/>
          </p:nvGrpSpPr>
          <p:grpSpPr>
            <a:xfrm>
              <a:off x="364693" y="2335124"/>
              <a:ext cx="1920240" cy="1828801"/>
              <a:chOff x="364693" y="2335124"/>
              <a:chExt cx="1920240" cy="1828801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655C7086-E1D7-0E97-EA37-D7AA5AB9AD6D}"/>
                  </a:ext>
                </a:extLst>
              </p:cNvPr>
              <p:cNvSpPr/>
              <p:nvPr/>
            </p:nvSpPr>
            <p:spPr>
              <a:xfrm>
                <a:off x="364693" y="2335125"/>
                <a:ext cx="91440" cy="18288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EE0E6D5-A792-D852-0913-6E89959F3379}"/>
                  </a:ext>
                </a:extLst>
              </p:cNvPr>
              <p:cNvSpPr/>
              <p:nvPr/>
            </p:nvSpPr>
            <p:spPr>
              <a:xfrm>
                <a:off x="456133" y="2335124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7F300DA-4EF7-D3A8-0E7D-04AAE1CAA76B}"/>
                </a:ext>
              </a:extLst>
            </p:cNvPr>
            <p:cNvSpPr txBox="1"/>
            <p:nvPr/>
          </p:nvSpPr>
          <p:spPr>
            <a:xfrm>
              <a:off x="539593" y="3593724"/>
              <a:ext cx="1619913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600" b="1" cap="all" spc="80" dirty="0">
                  <a:solidFill>
                    <a:schemeClr val="tx2"/>
                  </a:solidFill>
                </a:rPr>
                <a:t>Positive Attitude</a:t>
              </a:r>
            </a:p>
          </p:txBody>
        </p:sp>
        <p:pic>
          <p:nvPicPr>
            <p:cNvPr id="23" name="Picture 22" descr="Icon&#10;&#10;Description automatically generated">
              <a:extLst>
                <a:ext uri="{FF2B5EF4-FFF2-40B4-BE49-F238E27FC236}">
                  <a16:creationId xmlns:a16="http://schemas.microsoft.com/office/drawing/2014/main" id="{4D80511F-087E-67AF-B1CE-02AC1898E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476" y="2432407"/>
              <a:ext cx="1097280" cy="1097280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5B9B4E29-212A-555B-1F17-3ACDEF63DA1E}"/>
              </a:ext>
            </a:extLst>
          </p:cNvPr>
          <p:cNvSpPr txBox="1"/>
          <p:nvPr/>
        </p:nvSpPr>
        <p:spPr>
          <a:xfrm>
            <a:off x="1044287" y="4890181"/>
            <a:ext cx="92314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0" i="0" dirty="0">
                <a:solidFill>
                  <a:schemeClr val="bg1"/>
                </a:solidFill>
                <a:effectLst/>
              </a:rPr>
              <a:t>At G&amp;G, we live and breathe our core values, upholding these standards in everything we do.</a:t>
            </a: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1E5DBF3-03BF-3BD0-8FB4-15821400E861}"/>
              </a:ext>
            </a:extLst>
          </p:cNvPr>
          <p:cNvGrpSpPr/>
          <p:nvPr/>
        </p:nvGrpSpPr>
        <p:grpSpPr>
          <a:xfrm>
            <a:off x="2518945" y="2514599"/>
            <a:ext cx="1920240" cy="1828801"/>
            <a:chOff x="2518945" y="2335124"/>
            <a:chExt cx="1920240" cy="182880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FE219D50-9D46-62FD-5A9C-A3258CB3BFF9}"/>
                </a:ext>
              </a:extLst>
            </p:cNvPr>
            <p:cNvGrpSpPr/>
            <p:nvPr/>
          </p:nvGrpSpPr>
          <p:grpSpPr>
            <a:xfrm>
              <a:off x="2518945" y="2335124"/>
              <a:ext cx="1920240" cy="1828801"/>
              <a:chOff x="2541185" y="2335124"/>
              <a:chExt cx="1920240" cy="1828801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ED4431F5-57C1-0159-C5A5-BE1575549B3F}"/>
                  </a:ext>
                </a:extLst>
              </p:cNvPr>
              <p:cNvSpPr/>
              <p:nvPr/>
            </p:nvSpPr>
            <p:spPr>
              <a:xfrm>
                <a:off x="2541185" y="2335125"/>
                <a:ext cx="91440" cy="18288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34403977-5BB5-5CDC-387F-5A6739A0EEA3}"/>
                  </a:ext>
                </a:extLst>
              </p:cNvPr>
              <p:cNvSpPr/>
              <p:nvPr/>
            </p:nvSpPr>
            <p:spPr>
              <a:xfrm>
                <a:off x="2632625" y="2335124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25" name="Picture 24" descr="Icon&#10;&#10;Description automatically generated">
              <a:extLst>
                <a:ext uri="{FF2B5EF4-FFF2-40B4-BE49-F238E27FC236}">
                  <a16:creationId xmlns:a16="http://schemas.microsoft.com/office/drawing/2014/main" id="{79DE836A-9A3D-C16B-238D-E3356BAF5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9824" y="2432407"/>
              <a:ext cx="1097280" cy="109728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269BFB1-5429-4E92-2503-9171DEE44D78}"/>
                </a:ext>
              </a:extLst>
            </p:cNvPr>
            <p:cNvSpPr txBox="1"/>
            <p:nvPr/>
          </p:nvSpPr>
          <p:spPr>
            <a:xfrm>
              <a:off x="2684999" y="3593724"/>
              <a:ext cx="1637940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600" b="1" cap="all" spc="80" dirty="0">
                  <a:solidFill>
                    <a:schemeClr val="tx2"/>
                  </a:solidFill>
                </a:rPr>
                <a:t>Detail oriented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DCEA49F-D093-4FDE-3058-3058DB256D73}"/>
              </a:ext>
            </a:extLst>
          </p:cNvPr>
          <p:cNvGrpSpPr/>
          <p:nvPr/>
        </p:nvGrpSpPr>
        <p:grpSpPr>
          <a:xfrm>
            <a:off x="4673197" y="2514599"/>
            <a:ext cx="1912260" cy="1828801"/>
            <a:chOff x="4673197" y="2335124"/>
            <a:chExt cx="1912260" cy="1828801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0201F5F-2E84-EB62-60DD-77EFED823605}"/>
                </a:ext>
              </a:extLst>
            </p:cNvPr>
            <p:cNvGrpSpPr/>
            <p:nvPr/>
          </p:nvGrpSpPr>
          <p:grpSpPr>
            <a:xfrm>
              <a:off x="4673197" y="2335124"/>
              <a:ext cx="1912260" cy="1828801"/>
              <a:chOff x="4717677" y="2335124"/>
              <a:chExt cx="1912260" cy="1828801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EF3C1A4-ACC8-6B9B-383A-DF8633051B09}"/>
                  </a:ext>
                </a:extLst>
              </p:cNvPr>
              <p:cNvSpPr/>
              <p:nvPr/>
            </p:nvSpPr>
            <p:spPr>
              <a:xfrm>
                <a:off x="4717677" y="2335125"/>
                <a:ext cx="91440" cy="18288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BC8C0EF2-3819-C068-29B5-CAC61BDBC09E}"/>
                  </a:ext>
                </a:extLst>
              </p:cNvPr>
              <p:cNvSpPr/>
              <p:nvPr/>
            </p:nvSpPr>
            <p:spPr>
              <a:xfrm>
                <a:off x="4801137" y="2335124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21" name="Picture 20" descr="Icon&#10;&#10;Description automatically generated">
              <a:extLst>
                <a:ext uri="{FF2B5EF4-FFF2-40B4-BE49-F238E27FC236}">
                  <a16:creationId xmlns:a16="http://schemas.microsoft.com/office/drawing/2014/main" id="{79B6429D-3D1E-8E1E-379D-D9C427F6B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9539" y="2432407"/>
              <a:ext cx="1097280" cy="1097280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C08F660-28B2-0ABE-EB9E-872FB1B780F9}"/>
                </a:ext>
              </a:extLst>
            </p:cNvPr>
            <p:cNvSpPr txBox="1"/>
            <p:nvPr/>
          </p:nvSpPr>
          <p:spPr>
            <a:xfrm>
              <a:off x="4848432" y="3593724"/>
              <a:ext cx="1619913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600" b="1" cap="all" spc="80" dirty="0">
                  <a:solidFill>
                    <a:schemeClr val="tx2"/>
                  </a:solidFill>
                </a:rPr>
                <a:t>Always learning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E26F0FB-A16C-A14A-2987-DF2531C60B79}"/>
              </a:ext>
            </a:extLst>
          </p:cNvPr>
          <p:cNvGrpSpPr/>
          <p:nvPr/>
        </p:nvGrpSpPr>
        <p:grpSpPr>
          <a:xfrm>
            <a:off x="6819469" y="2514599"/>
            <a:ext cx="1916923" cy="1828801"/>
            <a:chOff x="6819469" y="2335124"/>
            <a:chExt cx="1916923" cy="1828801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B3D59362-BA74-F45C-BFCA-F8ACD8471E73}"/>
                </a:ext>
              </a:extLst>
            </p:cNvPr>
            <p:cNvGrpSpPr/>
            <p:nvPr/>
          </p:nvGrpSpPr>
          <p:grpSpPr>
            <a:xfrm>
              <a:off x="6819469" y="2335124"/>
              <a:ext cx="1916923" cy="1828801"/>
              <a:chOff x="6894169" y="2335124"/>
              <a:chExt cx="1916923" cy="1828801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3D362A07-F877-8913-897F-867FEC13556A}"/>
                  </a:ext>
                </a:extLst>
              </p:cNvPr>
              <p:cNvSpPr/>
              <p:nvPr/>
            </p:nvSpPr>
            <p:spPr>
              <a:xfrm>
                <a:off x="6894169" y="2335125"/>
                <a:ext cx="91440" cy="18288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A292653E-417C-0D97-C58D-BD331732B54E}"/>
                  </a:ext>
                </a:extLst>
              </p:cNvPr>
              <p:cNvSpPr/>
              <p:nvPr/>
            </p:nvSpPr>
            <p:spPr>
              <a:xfrm>
                <a:off x="6982292" y="2335124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9" name="Picture 18" descr="Icon&#10;&#10;Description automatically generated">
              <a:extLst>
                <a:ext uri="{FF2B5EF4-FFF2-40B4-BE49-F238E27FC236}">
                  <a16:creationId xmlns:a16="http://schemas.microsoft.com/office/drawing/2014/main" id="{DF1A5473-4C98-EEBB-FC7F-4063112E3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7685" y="2459844"/>
              <a:ext cx="1097280" cy="1097280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39D845E-4338-6E6A-95F9-F3832668C8AF}"/>
                </a:ext>
              </a:extLst>
            </p:cNvPr>
            <p:cNvSpPr txBox="1"/>
            <p:nvPr/>
          </p:nvSpPr>
          <p:spPr>
            <a:xfrm>
              <a:off x="6993838" y="3593724"/>
              <a:ext cx="1637940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600" b="1" cap="all" spc="80" dirty="0">
                  <a:solidFill>
                    <a:schemeClr val="tx2"/>
                  </a:solidFill>
                </a:rPr>
                <a:t>Does the right thing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974BA2B-9369-17CB-7372-24524D882388}"/>
              </a:ext>
            </a:extLst>
          </p:cNvPr>
          <p:cNvGrpSpPr/>
          <p:nvPr/>
        </p:nvGrpSpPr>
        <p:grpSpPr>
          <a:xfrm>
            <a:off x="8970403" y="2514599"/>
            <a:ext cx="1920240" cy="1828801"/>
            <a:chOff x="8970403" y="2335123"/>
            <a:chExt cx="1920240" cy="1828801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477CC8CB-DBDE-C27D-6D44-C4F5A1D04311}"/>
                </a:ext>
              </a:extLst>
            </p:cNvPr>
            <p:cNvGrpSpPr/>
            <p:nvPr/>
          </p:nvGrpSpPr>
          <p:grpSpPr>
            <a:xfrm>
              <a:off x="8970403" y="2335123"/>
              <a:ext cx="1920240" cy="1828801"/>
              <a:chOff x="9070661" y="2335123"/>
              <a:chExt cx="1920240" cy="1828801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D2B9636D-2693-2CCE-4074-971274866619}"/>
                  </a:ext>
                </a:extLst>
              </p:cNvPr>
              <p:cNvSpPr/>
              <p:nvPr/>
            </p:nvSpPr>
            <p:spPr>
              <a:xfrm>
                <a:off x="9070661" y="2335124"/>
                <a:ext cx="91440" cy="18288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B289D203-24E8-2238-393C-3D2D3E968A1C}"/>
                  </a:ext>
                </a:extLst>
              </p:cNvPr>
              <p:cNvSpPr/>
              <p:nvPr/>
            </p:nvSpPr>
            <p:spPr>
              <a:xfrm>
                <a:off x="9162101" y="2335123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27" name="Picture 26" descr="Icon&#10;&#10;Description automatically generated">
              <a:extLst>
                <a:ext uri="{FF2B5EF4-FFF2-40B4-BE49-F238E27FC236}">
                  <a16:creationId xmlns:a16="http://schemas.microsoft.com/office/drawing/2014/main" id="{E796727C-028D-FD19-D019-2695C9226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8619" y="2459844"/>
              <a:ext cx="1097280" cy="1097280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49052CE-F48E-5DD7-E02F-A4CA287FD526}"/>
                </a:ext>
              </a:extLst>
            </p:cNvPr>
            <p:cNvSpPr txBox="1"/>
            <p:nvPr/>
          </p:nvSpPr>
          <p:spPr>
            <a:xfrm>
              <a:off x="9157273" y="3593724"/>
              <a:ext cx="1637940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sz="1600" b="1" cap="all" spc="80" dirty="0">
                  <a:solidFill>
                    <a:schemeClr val="tx2"/>
                  </a:solidFill>
                </a:rPr>
                <a:t>Gets it</a:t>
              </a:r>
            </a:p>
            <a:p>
              <a:pPr algn="ctr"/>
              <a:r>
                <a:rPr lang="en-US" sz="1600" b="1" cap="all" spc="80" dirty="0">
                  <a:solidFill>
                    <a:schemeClr val="tx2"/>
                  </a:solidFill>
                </a:rPr>
                <a:t>done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07704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CE221-047D-B1E3-10EC-829EB07EB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693" y="330893"/>
            <a:ext cx="3974394" cy="492443"/>
          </a:xfrm>
        </p:spPr>
        <p:txBody>
          <a:bodyPr/>
          <a:lstStyle/>
          <a:p>
            <a:r>
              <a:rPr lang="en-US" dirty="0"/>
              <a:t>Target markets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B6632D-9C15-BE16-5D54-193A20246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C78BE-0C23-4698-BC5A-793C21BE540C}" type="slidenum">
              <a:rPr lang="en-US" smtClean="0"/>
              <a:t>7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F15C3A-3256-0DBE-6301-2230CCD869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Corporate overview: bring light anywhere.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BCA0C79-3442-23A2-E70D-801EE0E31A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7648287"/>
              </p:ext>
            </p:extLst>
          </p:nvPr>
        </p:nvGraphicFramePr>
        <p:xfrm>
          <a:off x="364693" y="997954"/>
          <a:ext cx="10823766" cy="48620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82515">
                  <a:extLst>
                    <a:ext uri="{9D8B030D-6E8A-4147-A177-3AD203B41FA5}">
                      <a16:colId xmlns:a16="http://schemas.microsoft.com/office/drawing/2014/main" val="555499044"/>
                    </a:ext>
                  </a:extLst>
                </a:gridCol>
                <a:gridCol w="297902">
                  <a:extLst>
                    <a:ext uri="{9D8B030D-6E8A-4147-A177-3AD203B41FA5}">
                      <a16:colId xmlns:a16="http://schemas.microsoft.com/office/drawing/2014/main" val="47350553"/>
                    </a:ext>
                  </a:extLst>
                </a:gridCol>
                <a:gridCol w="2482515">
                  <a:extLst>
                    <a:ext uri="{9D8B030D-6E8A-4147-A177-3AD203B41FA5}">
                      <a16:colId xmlns:a16="http://schemas.microsoft.com/office/drawing/2014/main" val="1930567446"/>
                    </a:ext>
                  </a:extLst>
                </a:gridCol>
                <a:gridCol w="297902">
                  <a:extLst>
                    <a:ext uri="{9D8B030D-6E8A-4147-A177-3AD203B41FA5}">
                      <a16:colId xmlns:a16="http://schemas.microsoft.com/office/drawing/2014/main" val="2847277428"/>
                    </a:ext>
                  </a:extLst>
                </a:gridCol>
                <a:gridCol w="2482515">
                  <a:extLst>
                    <a:ext uri="{9D8B030D-6E8A-4147-A177-3AD203B41FA5}">
                      <a16:colId xmlns:a16="http://schemas.microsoft.com/office/drawing/2014/main" val="2568163745"/>
                    </a:ext>
                  </a:extLst>
                </a:gridCol>
                <a:gridCol w="297902">
                  <a:extLst>
                    <a:ext uri="{9D8B030D-6E8A-4147-A177-3AD203B41FA5}">
                      <a16:colId xmlns:a16="http://schemas.microsoft.com/office/drawing/2014/main" val="205937658"/>
                    </a:ext>
                  </a:extLst>
                </a:gridCol>
                <a:gridCol w="2482515">
                  <a:extLst>
                    <a:ext uri="{9D8B030D-6E8A-4147-A177-3AD203B41FA5}">
                      <a16:colId xmlns:a16="http://schemas.microsoft.com/office/drawing/2014/main" val="1065569"/>
                    </a:ext>
                  </a:extLst>
                </a:gridCol>
              </a:tblGrid>
              <a:tr h="1188720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351413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+mj-lt"/>
                        </a:rPr>
                        <a:t>Car Wash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+mj-lt"/>
                        </a:rPr>
                        <a:t>Automotive Services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+mj-lt"/>
                        </a:rPr>
                        <a:t>Transit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+mj-lt"/>
                        </a:rPr>
                        <a:t>Industrial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5957437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Operators, chains 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and OEMs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Lube chains and maintenance pits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Agencies and 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engineering firms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Harsh environments and hazardous locations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5193435"/>
                  </a:ext>
                </a:extLst>
              </a:tr>
              <a:tr h="290091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230161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283558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+mj-lt"/>
                        </a:rPr>
                        <a:t>Food Processing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+mj-lt"/>
                        </a:rPr>
                        <a:t>Agriculture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+mj-lt"/>
                        </a:rPr>
                        <a:t>Infrastructure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+mj-lt"/>
                        </a:rPr>
                        <a:t>Architectural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320405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latin typeface="+mn-lt"/>
                        </a:rPr>
                        <a:t>Facilities, national chains and engineering firms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+mn-lt"/>
                        </a:rPr>
                        <a:t>Barns, dairy parlors, pullet / laying barns and silos</a:t>
                      </a:r>
                      <a:endParaRPr lang="en-US" sz="14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latin typeface="+mn-lt"/>
                        </a:rPr>
                        <a:t>Airports, tunnels, bridges, boardwalks, garages, etc.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+mn-lt"/>
                        </a:rPr>
                        <a:t>Awning/canopy, façade, signage and perimeter</a:t>
                      </a:r>
                      <a:endParaRPr lang="en-US" sz="14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512565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7EA5B0A4-3ED8-24A7-2736-2CA1530AE6EB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078" y="1310813"/>
            <a:ext cx="817207" cy="8172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D5C603-0CB4-A982-4137-A142990F9880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755" y="3924985"/>
            <a:ext cx="817207" cy="8172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CD7C42-533B-3FEE-4472-D7CB01EC0C09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818" y="1306598"/>
            <a:ext cx="825637" cy="8256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ED80DA-7628-A0C5-60F4-B0B677D8E860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233" y="1306598"/>
            <a:ext cx="825637" cy="8256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F299A4-8E95-8BE0-9D73-D1EC744860EB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403" y="1306598"/>
            <a:ext cx="825637" cy="8256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BC2AB9-6EB7-883E-AC15-A9FD554C812D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336" y="3801932"/>
            <a:ext cx="1063312" cy="1063312"/>
          </a:xfrm>
          <a:prstGeom prst="rect">
            <a:avLst/>
          </a:prstGeom>
        </p:spPr>
      </p:pic>
      <p:pic>
        <p:nvPicPr>
          <p:cNvPr id="13" name="Graphic 12" descr="Farm scene outline">
            <a:extLst>
              <a:ext uri="{FF2B5EF4-FFF2-40B4-BE49-F238E27FC236}">
                <a16:creationId xmlns:a16="http://schemas.microsoft.com/office/drawing/2014/main" id="{D82B2D86-0863-DCE4-B2B9-DC82DA3769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84062" y="3824605"/>
            <a:ext cx="1017967" cy="1017967"/>
          </a:xfrm>
          <a:prstGeom prst="rect">
            <a:avLst/>
          </a:prstGeom>
        </p:spPr>
      </p:pic>
      <p:pic>
        <p:nvPicPr>
          <p:cNvPr id="15" name="Graphic 14" descr="Modern architecture outline">
            <a:extLst>
              <a:ext uri="{FF2B5EF4-FFF2-40B4-BE49-F238E27FC236}">
                <a16:creationId xmlns:a16="http://schemas.microsoft.com/office/drawing/2014/main" id="{9A4783DF-222D-F1DD-BE14-BEFF7C0986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592403" y="387638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475170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CA42F05-CA8F-7D0F-0AAD-830C10C5FF1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0387" b="1038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82D76A-827B-4102-E3CB-AB265351A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C78BE-0C23-4698-BC5A-793C21BE540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6F86AC-163E-7BC6-EB14-69F4CF6738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Corporate overview: bring light anywhere.</a:t>
            </a:r>
          </a:p>
        </p:txBody>
      </p:sp>
      <p:sp>
        <p:nvSpPr>
          <p:cNvPr id="9" name="Rectangle 8">
            <a:hlinkClick r:id="rId3"/>
            <a:extLst>
              <a:ext uri="{FF2B5EF4-FFF2-40B4-BE49-F238E27FC236}">
                <a16:creationId xmlns:a16="http://schemas.microsoft.com/office/drawing/2014/main" id="{A8866957-6E3D-045E-1660-4A83725D0337}"/>
              </a:ext>
            </a:extLst>
          </p:cNvPr>
          <p:cNvSpPr/>
          <p:nvPr/>
        </p:nvSpPr>
        <p:spPr>
          <a:xfrm>
            <a:off x="486039" y="1376100"/>
            <a:ext cx="2035092" cy="64588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80" dirty="0">
                <a:solidFill>
                  <a:schemeClr val="bg1"/>
                </a:solidFill>
              </a:rPr>
              <a:t>WATCH VIDEO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8E6A9D-0093-D424-115E-7A0143518094}"/>
              </a:ext>
            </a:extLst>
          </p:cNvPr>
          <p:cNvSpPr txBox="1"/>
          <p:nvPr/>
        </p:nvSpPr>
        <p:spPr>
          <a:xfrm>
            <a:off x="7257142" y="4818742"/>
            <a:ext cx="37882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latin typeface="+mj-lt"/>
              </a:rPr>
              <a:t>WPX-RGB Color Mixing Harsh Environment LED Luminaire</a:t>
            </a:r>
            <a:br>
              <a:rPr lang="en-US" b="1" dirty="0">
                <a:solidFill>
                  <a:schemeClr val="bg1"/>
                </a:solidFill>
                <a:latin typeface="+mj-lt"/>
              </a:rPr>
            </a:br>
            <a:r>
              <a:rPr lang="en-US" b="1" dirty="0">
                <a:solidFill>
                  <a:schemeClr val="bg1"/>
                </a:solidFill>
                <a:latin typeface="+mj-lt"/>
              </a:rPr>
              <a:t>on Acosta Bridge, Jacksonville, FL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9AD240-0E64-B5CF-9B54-705EDFE9DE92}"/>
              </a:ext>
            </a:extLst>
          </p:cNvPr>
          <p:cNvSpPr/>
          <p:nvPr/>
        </p:nvSpPr>
        <p:spPr>
          <a:xfrm>
            <a:off x="0" y="313509"/>
            <a:ext cx="5042263" cy="69233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EDFA192F-6272-1832-4DD5-6728953B4CE8}"/>
              </a:ext>
            </a:extLst>
          </p:cNvPr>
          <p:cNvSpPr txBox="1">
            <a:spLocks/>
          </p:cNvSpPr>
          <p:nvPr/>
        </p:nvSpPr>
        <p:spPr>
          <a:xfrm>
            <a:off x="364693" y="365760"/>
            <a:ext cx="10589252" cy="49244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 cap="all" spc="80" baseline="0">
                <a:solidFill>
                  <a:schemeClr val="tx2"/>
                </a:solidFill>
                <a:latin typeface="Avenir Next LT Pro" panose="020B0504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Featured project</a:t>
            </a:r>
          </a:p>
        </p:txBody>
      </p:sp>
    </p:spTree>
    <p:extLst>
      <p:ext uri="{BB962C8B-B14F-4D97-AF65-F5344CB8AC3E}">
        <p14:creationId xmlns:p14="http://schemas.microsoft.com/office/powerpoint/2010/main" val="2402105400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7956C-3BF2-335E-05F1-8D98BD635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 portfolio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35ACE6-B424-CE59-FFBE-B9F3163CDC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C78BE-0C23-4698-BC5A-793C21BE540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A770E0-106E-B23A-49AA-7F2A057AC7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7279" y="3729937"/>
            <a:ext cx="9413607" cy="1739811"/>
          </a:xfrm>
        </p:spPr>
        <p:txBody>
          <a:bodyPr/>
          <a:lstStyle/>
          <a:p>
            <a:r>
              <a:rPr lang="en-US" dirty="0"/>
              <a:t>WPX: Harsh Environment</a:t>
            </a:r>
          </a:p>
          <a:p>
            <a:r>
              <a:rPr lang="en-US" dirty="0"/>
              <a:t>GPX: General Purpose Driverless</a:t>
            </a:r>
          </a:p>
          <a:p>
            <a:r>
              <a:rPr lang="en-US" dirty="0"/>
              <a:t>FPX: Food Processing</a:t>
            </a:r>
          </a:p>
          <a:p>
            <a:r>
              <a:rPr lang="en-US" dirty="0"/>
              <a:t>VPX: Vaporsealed</a:t>
            </a:r>
          </a:p>
          <a:p>
            <a:r>
              <a:rPr lang="en-US" dirty="0"/>
              <a:t>HLX: Hazardous Location</a:t>
            </a:r>
          </a:p>
          <a:p>
            <a:r>
              <a:rPr lang="en-US" dirty="0"/>
              <a:t>TRX: Industrial Driverless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EE4992F-C62A-D149-B21A-F9D42E7D89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Corporate overview: bring light anywhere.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2CB9AA5-C420-7000-8AEA-6B358C5D665B}"/>
              </a:ext>
            </a:extLst>
          </p:cNvPr>
          <p:cNvSpPr txBox="1">
            <a:spLocks/>
          </p:cNvSpPr>
          <p:nvPr/>
        </p:nvSpPr>
        <p:spPr>
          <a:xfrm>
            <a:off x="1097279" y="2743200"/>
            <a:ext cx="8225625" cy="818146"/>
          </a:xfrm>
          <a:prstGeom prst="rect">
            <a:avLst/>
          </a:prstGeom>
        </p:spPr>
        <p:txBody>
          <a:bodyPr vert="horz" lIns="0" tIns="0" rIns="0" bIns="0" numCol="1" spcCol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Font typeface="Wingdings" panose="05000000000000000000" pitchFamily="2" charset="2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2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US" dirty="0"/>
              <a:t>Our highly engineered LED lighting solutions we’re made to last where others have failed. Our product line of industrial LED lighting is </a:t>
            </a:r>
            <a:r>
              <a:rPr lang="en-US" b="1" dirty="0"/>
              <a:t>waterproof</a:t>
            </a:r>
            <a:r>
              <a:rPr lang="en-US" dirty="0"/>
              <a:t>, </a:t>
            </a:r>
            <a:r>
              <a:rPr lang="en-US" b="1" dirty="0"/>
              <a:t>corrosion-resistant</a:t>
            </a:r>
            <a:r>
              <a:rPr lang="en-US" dirty="0"/>
              <a:t>, </a:t>
            </a:r>
            <a:r>
              <a:rPr lang="en-US" b="1" dirty="0"/>
              <a:t>impact-resistant</a:t>
            </a:r>
            <a:r>
              <a:rPr lang="en-US" dirty="0"/>
              <a:t>, </a:t>
            </a:r>
            <a:r>
              <a:rPr lang="en-US" b="1" dirty="0"/>
              <a:t>compact </a:t>
            </a:r>
            <a:r>
              <a:rPr lang="en-US" dirty="0"/>
              <a:t>and </a:t>
            </a:r>
            <a:r>
              <a:rPr lang="en-US" b="1" i="1" dirty="0"/>
              <a:t>Buy American Act </a:t>
            </a:r>
            <a:r>
              <a:rPr lang="en-US" b="1" dirty="0"/>
              <a:t>compliant</a:t>
            </a:r>
            <a:r>
              <a:rPr lang="en-US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765275282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G&amp;G Branding 2023">
  <a:themeElements>
    <a:clrScheme name="G&amp;G Branding">
      <a:dk1>
        <a:srgbClr val="000000"/>
      </a:dk1>
      <a:lt1>
        <a:sysClr val="window" lastClr="FFFFFF"/>
      </a:lt1>
      <a:dk2>
        <a:srgbClr val="0080BA"/>
      </a:dk2>
      <a:lt2>
        <a:srgbClr val="FFFFFF"/>
      </a:lt2>
      <a:accent1>
        <a:srgbClr val="0080BA"/>
      </a:accent1>
      <a:accent2>
        <a:srgbClr val="828387"/>
      </a:accent2>
      <a:accent3>
        <a:srgbClr val="6C56A4"/>
      </a:accent3>
      <a:accent4>
        <a:srgbClr val="39AB45"/>
      </a:accent4>
      <a:accent5>
        <a:srgbClr val="DE0F59"/>
      </a:accent5>
      <a:accent6>
        <a:srgbClr val="F89C1B"/>
      </a:accent6>
      <a:hlink>
        <a:srgbClr val="0080BA"/>
      </a:hlink>
      <a:folHlink>
        <a:srgbClr val="B2B2B2"/>
      </a:folHlink>
    </a:clrScheme>
    <a:fontScheme name="G&amp;G Branding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&amp;G Branding 2023" id="{446EB2C0-3430-41BF-87F7-8F7033D2BCD4}" vid="{EBAA63CA-33C4-41DD-B5A7-8086A731250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G&amp;G Branding 2023</Template>
  <TotalTime>6737</TotalTime>
  <Words>1216</Words>
  <Application>Microsoft Office PowerPoint</Application>
  <PresentationFormat>Widescreen</PresentationFormat>
  <Paragraphs>249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Avenir Heavy</vt:lpstr>
      <vt:lpstr>Avenir Next LT Pro</vt:lpstr>
      <vt:lpstr>Avenir Next LT Pro Demi</vt:lpstr>
      <vt:lpstr>Avenir Next LT Pro Light</vt:lpstr>
      <vt:lpstr>Calibri</vt:lpstr>
      <vt:lpstr>Wingdings</vt:lpstr>
      <vt:lpstr>G&amp;G Branding 2023</vt:lpstr>
      <vt:lpstr>Corporate overview</vt:lpstr>
      <vt:lpstr>PowerPoint Presentation</vt:lpstr>
      <vt:lpstr>PowerPoint Presentation</vt:lpstr>
      <vt:lpstr>Who we are</vt:lpstr>
      <vt:lpstr>Meet the g-squad</vt:lpstr>
      <vt:lpstr>Our core values</vt:lpstr>
      <vt:lpstr>Target markets</vt:lpstr>
      <vt:lpstr>PowerPoint Presentation</vt:lpstr>
      <vt:lpstr>Product portfolio</vt:lpstr>
      <vt:lpstr>PowerPoint Presentation</vt:lpstr>
      <vt:lpstr>Wpx: harsh environment linear </vt:lpstr>
      <vt:lpstr>PowerPoint Presentation</vt:lpstr>
      <vt:lpstr>gpx: general purpose driverless linear </vt:lpstr>
      <vt:lpstr>gpx product design</vt:lpstr>
      <vt:lpstr>PowerPoint Presentation</vt:lpstr>
      <vt:lpstr>Fpx: Food processing linear </vt:lpstr>
      <vt:lpstr>Fpx product design</vt:lpstr>
      <vt:lpstr>PowerPoint Presentation</vt:lpstr>
      <vt:lpstr>vpx: Vaporsealed linear </vt:lpstr>
      <vt:lpstr>vs.</vt:lpstr>
      <vt:lpstr>PowerPoint Presentation</vt:lpstr>
      <vt:lpstr>HLx: HAZARDOUS LOCATION linear </vt:lpstr>
      <vt:lpstr>G&amp;G chemical resistance</vt:lpstr>
      <vt:lpstr>PowerPoint Presentation</vt:lpstr>
      <vt:lpstr>TRx: Industrial driverless linear </vt:lpstr>
      <vt:lpstr>Questions?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GGLEDOffice4</dc:creator>
  <cp:lastModifiedBy>GGLEDOffice4</cp:lastModifiedBy>
  <cp:revision>77</cp:revision>
  <dcterms:created xsi:type="dcterms:W3CDTF">2022-10-30T15:55:44Z</dcterms:created>
  <dcterms:modified xsi:type="dcterms:W3CDTF">2023-04-16T19:22:23Z</dcterms:modified>
</cp:coreProperties>
</file>